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6"/>
  </p:notesMasterIdLst>
  <p:sldIdLst>
    <p:sldId id="384" r:id="rId3"/>
    <p:sldId id="386" r:id="rId4"/>
    <p:sldId id="367" r:id="rId5"/>
    <p:sldId id="333" r:id="rId6"/>
    <p:sldId id="396" r:id="rId7"/>
    <p:sldId id="392" r:id="rId8"/>
    <p:sldId id="335" r:id="rId9"/>
    <p:sldId id="336" r:id="rId10"/>
    <p:sldId id="337" r:id="rId11"/>
    <p:sldId id="338" r:id="rId12"/>
    <p:sldId id="339" r:id="rId13"/>
    <p:sldId id="406" r:id="rId14"/>
    <p:sldId id="340" r:id="rId15"/>
    <p:sldId id="341" r:id="rId16"/>
    <p:sldId id="343" r:id="rId17"/>
    <p:sldId id="344" r:id="rId18"/>
    <p:sldId id="345" r:id="rId19"/>
    <p:sldId id="346" r:id="rId20"/>
    <p:sldId id="380" r:id="rId21"/>
    <p:sldId id="349" r:id="rId22"/>
    <p:sldId id="378" r:id="rId23"/>
    <p:sldId id="375" r:id="rId24"/>
    <p:sldId id="350" r:id="rId25"/>
    <p:sldId id="351" r:id="rId26"/>
    <p:sldId id="407" r:id="rId27"/>
    <p:sldId id="377" r:id="rId28"/>
    <p:sldId id="405" r:id="rId29"/>
    <p:sldId id="394" r:id="rId30"/>
    <p:sldId id="383" r:id="rId31"/>
    <p:sldId id="356" r:id="rId32"/>
    <p:sldId id="353" r:id="rId33"/>
    <p:sldId id="357" r:id="rId34"/>
    <p:sldId id="358" r:id="rId35"/>
    <p:sldId id="359" r:id="rId36"/>
    <p:sldId id="360" r:id="rId37"/>
    <p:sldId id="362" r:id="rId38"/>
    <p:sldId id="363" r:id="rId39"/>
    <p:sldId id="361" r:id="rId40"/>
    <p:sldId id="364" r:id="rId41"/>
    <p:sldId id="365" r:id="rId42"/>
    <p:sldId id="404" r:id="rId43"/>
    <p:sldId id="314" r:id="rId44"/>
    <p:sldId id="369" r:id="rId45"/>
    <p:sldId id="371" r:id="rId46"/>
    <p:sldId id="267" r:id="rId47"/>
    <p:sldId id="317" r:id="rId48"/>
    <p:sldId id="318" r:id="rId49"/>
    <p:sldId id="381" r:id="rId50"/>
    <p:sldId id="269" r:id="rId51"/>
    <p:sldId id="321" r:id="rId52"/>
    <p:sldId id="401" r:id="rId53"/>
    <p:sldId id="400" r:id="rId54"/>
    <p:sldId id="397" r:id="rId55"/>
    <p:sldId id="326" r:id="rId56"/>
    <p:sldId id="327" r:id="rId57"/>
    <p:sldId id="271" r:id="rId58"/>
    <p:sldId id="393" r:id="rId59"/>
    <p:sldId id="402" r:id="rId60"/>
    <p:sldId id="395" r:id="rId61"/>
    <p:sldId id="305" r:id="rId62"/>
    <p:sldId id="403" r:id="rId63"/>
    <p:sldId id="331" r:id="rId64"/>
    <p:sldId id="332"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15" autoAdjust="0"/>
    <p:restoredTop sz="75269" autoAdjust="0"/>
  </p:normalViewPr>
  <p:slideViewPr>
    <p:cSldViewPr snapToGrid="0">
      <p:cViewPr varScale="1">
        <p:scale>
          <a:sx n="118" d="100"/>
          <a:sy n="118" d="100"/>
        </p:scale>
        <p:origin x="492" y="108"/>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2335285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56216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在此处键入公式。</a:t>
                      </a:fld>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60</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61</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1345782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2021/6/30</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2021/6/30</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2021/6/30</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2021/6/30</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2021/6/30</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2021/6/30</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2021/6/30</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2021/6/30</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2021/6/30</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2021/6/30</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2021/6/30</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181.png"/><Relationship Id="rId12"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6.crdownload"/></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9.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7.xml"/><Relationship Id="rId20" Type="http://schemas.openxmlformats.org/officeDocument/2006/relationships/image" Target="../media/image340.png"/><Relationship Id="rId16"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37.png"/><Relationship Id="rId19"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362.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22.png"/><Relationship Id="rId5" Type="http://schemas.openxmlformats.org/officeDocument/2006/relationships/image" Target="../media/image500.png"/></Relationships>
</file>

<file path=ppt/slides/_rels/slide23.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58.png"/><Relationship Id="rId3" Type="http://schemas.openxmlformats.org/officeDocument/2006/relationships/image" Target="../media/image56.png"/><Relationship Id="rId21" Type="http://schemas.openxmlformats.org/officeDocument/2006/relationships/image" Target="../media/image590.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2.xml"/><Relationship Id="rId16" Type="http://schemas.openxmlformats.org/officeDocument/2006/relationships/image" Target="../media/image531.png"/><Relationship Id="rId20"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24" Type="http://schemas.openxmlformats.org/officeDocument/2006/relationships/image" Target="../media/image6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2.png"/></Relationships>
</file>

<file path=ppt/slides/_rels/slide26.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3.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3.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1.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36.crdownload"/><Relationship Id="rId4" Type="http://schemas.openxmlformats.org/officeDocument/2006/relationships/image" Target="../media/image650.png"/></Relationships>
</file>

<file path=ppt/slides/_rels/slide29.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31.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0.png"/></Relationships>
</file>

<file path=ppt/slides/_rels/slide3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9.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70.gif"/></Relationships>
</file>

<file path=ppt/slides/_rels/slide35.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46.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47.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48.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49.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1.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5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4"/>
          <a:stretch>
            <a:fillRect/>
          </a:stretch>
        </p:blipFill>
        <p:spPr>
          <a:xfrm>
            <a:off x="8375884" y="3645984"/>
            <a:ext cx="3514505" cy="2669791"/>
          </a:xfrm>
          <a:prstGeom prst="rect">
            <a:avLst/>
          </a:prstGeom>
        </p:spPr>
      </p:pic>
      <p:grpSp>
        <p:nvGrpSpPr>
          <p:cNvPr id="6" name="组合 5">
            <a:extLst>
              <a:ext uri="{FF2B5EF4-FFF2-40B4-BE49-F238E27FC236}">
                <a16:creationId xmlns:a16="http://schemas.microsoft.com/office/drawing/2014/main" id="{D321B010-D298-4F59-B7EB-CCDB4BC33A3C}"/>
              </a:ext>
            </a:extLst>
          </p:cNvPr>
          <p:cNvGrpSpPr/>
          <p:nvPr/>
        </p:nvGrpSpPr>
        <p:grpSpPr>
          <a:xfrm>
            <a:off x="5941657" y="3145812"/>
            <a:ext cx="1804404" cy="1146524"/>
            <a:chOff x="5941657" y="3145812"/>
            <a:chExt cx="1804404" cy="1146524"/>
          </a:xfrm>
        </p:grpSpPr>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5"/>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7"/>
                  <a:stretch>
                    <a:fillRect/>
                  </a:stretch>
                </a:blipFill>
              </p:spPr>
              <p:txBody>
                <a:bodyPr/>
                <a:lstStyle/>
                <a:p>
                  <a:r>
                    <a:rPr lang="zh-CN" altLang="en-US">
                      <a:noFill/>
                    </a:rPr>
                    <a:t> </a:t>
                  </a:r>
                </a:p>
              </p:txBody>
            </p:sp>
          </mc:Fallback>
        </mc:AlternateContent>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2833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空间中的二阶微分算子</a:t>
                </a:r>
                <a:endParaRPr lang="en-US" altLang="zh-CN" dirty="0"/>
              </a:p>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85000" lnSpcReduction="10000"/>
              </a:bodyPr>
              <a:lstStyle/>
              <a:p>
                <a:r>
                  <a:rPr lang="zh-CN" altLang="en-US" dirty="0"/>
                  <a:t>针对的是</a:t>
                </a:r>
                <a:r>
                  <a:rPr lang="zh-CN" altLang="en-US" dirty="0">
                    <a:solidFill>
                      <a:srgbClr val="C00000"/>
                    </a:solidFill>
                  </a:rPr>
                  <a:t>流体微团</a:t>
                </a:r>
                <a:r>
                  <a:rPr lang="zh-CN" altLang="en-US" dirty="0"/>
                  <a:t>，而不是空间的固定点</a:t>
                </a:r>
                <a:endParaRPr lang="en-US" altLang="zh-CN" dirty="0"/>
              </a:p>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866217" y="2335053"/>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866217" y="2335053"/>
                <a:ext cx="1072730" cy="575479"/>
              </a:xfrm>
              <a:prstGeom prst="rect">
                <a:avLst/>
              </a:prstGeom>
              <a:blipFill>
                <a:blip r:embed="rId4"/>
                <a:stretch>
                  <a:fillRect t="-2128" r="-11364" b="-28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6" grpId="0" animBg="1"/>
      <p:bldP spid="42" grpId="0"/>
      <p:bldP spid="7" grpId="0"/>
      <p:bldP spid="15" grpId="0" animBg="1"/>
      <p:bldP spid="4" grpId="0"/>
      <p:bldP spid="20"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𝐷</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38198E3-BF39-4C6B-A72D-906262428E34}"/>
                  </a:ext>
                </a:extLst>
              </p:cNvPr>
              <p:cNvSpPr/>
              <p:nvPr/>
            </p:nvSpPr>
            <p:spPr>
              <a:xfrm>
                <a:off x="8336603" y="1793267"/>
                <a:ext cx="3161489" cy="8433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smtClean="0">
                              <a:latin typeface="Cambria Math" panose="02040503050406030204" pitchFamily="18" charset="0"/>
                            </a:rPr>
                          </m:ctrlPr>
                        </m:limLowPr>
                        <m:e>
                          <m:groupChr>
                            <m:groupChrPr>
                              <m:chr m:val="⏟"/>
                              <m:ctrlPr>
                                <a:rPr lang="en-US" altLang="zh-CN" sz="1600" i="1" smtClean="0">
                                  <a:latin typeface="Cambria Math" panose="02040503050406030204" pitchFamily="18" charset="0"/>
                                </a:rPr>
                              </m:ctrlPr>
                            </m:groupChr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𝐷𝑞</m:t>
                                  </m:r>
                                </m:num>
                                <m:den>
                                  <m:r>
                                    <a:rPr lang="en-US" altLang="zh-CN" sz="1600" i="1">
                                      <a:latin typeface="Cambria Math" panose="02040503050406030204" pitchFamily="18" charset="0"/>
                                    </a:rPr>
                                    <m:t>𝐷𝑡</m:t>
                                  </m:r>
                                </m:den>
                              </m:f>
                            </m:e>
                          </m:groupChr>
                        </m:e>
                        <m:lim>
                          <m:r>
                            <a:rPr lang="zh-CN" altLang="en-US" sz="1600" i="1">
                              <a:latin typeface="Cambria Math" panose="02040503050406030204" pitchFamily="18" charset="0"/>
                            </a:rPr>
                            <m:t>物质导数</m:t>
                          </m:r>
                        </m:lim>
                      </m:limLow>
                      <m:r>
                        <a:rPr lang="en-US" altLang="zh-CN" sz="1600" i="1">
                          <a:latin typeface="Cambria Math" panose="02040503050406030204" pitchFamily="18" charset="0"/>
                        </a:rPr>
                        <m:t>=</m:t>
                      </m:r>
                      <m:limLow>
                        <m:limLowPr>
                          <m:ctrlPr>
                            <a:rPr lang="en-US" altLang="zh-CN" sz="1600" i="1" smtClean="0">
                              <a:solidFill>
                                <a:srgbClr val="C00000"/>
                              </a:solidFill>
                              <a:latin typeface="Cambria Math" panose="02040503050406030204" pitchFamily="18" charset="0"/>
                            </a:rPr>
                          </m:ctrlPr>
                        </m:limLowPr>
                        <m:e>
                          <m:groupChr>
                            <m:groupChrPr>
                              <m:chr m:val="⏟"/>
                              <m:ctrlPr>
                                <a:rPr lang="en-US" altLang="zh-CN" sz="1600" i="1" smtClean="0">
                                  <a:solidFill>
                                    <a:srgbClr val="C00000"/>
                                  </a:solidFill>
                                  <a:latin typeface="Cambria Math" panose="02040503050406030204" pitchFamily="18" charset="0"/>
                                </a:rPr>
                              </m:ctrlPr>
                            </m:groupChrPr>
                            <m:e>
                              <m:f>
                                <m:fPr>
                                  <m:ctrlPr>
                                    <a:rPr lang="en-US" altLang="zh-CN" sz="1600" i="1">
                                      <a:solidFill>
                                        <a:srgbClr val="C00000"/>
                                      </a:solidFill>
                                      <a:latin typeface="Cambria Math" panose="02040503050406030204" pitchFamily="18" charset="0"/>
                                    </a:rPr>
                                  </m:ctrlPr>
                                </m:fPr>
                                <m:num>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𝑞</m:t>
                                  </m:r>
                                </m:num>
                                <m:den>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𝑡</m:t>
                                  </m:r>
                                </m:den>
                              </m:f>
                            </m:e>
                          </m:groupChr>
                        </m:e>
                        <m:lim>
                          <m:r>
                            <a:rPr lang="zh-CN" altLang="en-US" sz="1600" i="1">
                              <a:solidFill>
                                <a:srgbClr val="C00000"/>
                              </a:solidFill>
                              <a:latin typeface="Cambria Math" panose="02040503050406030204" pitchFamily="18" charset="0"/>
                            </a:rPr>
                            <m:t>当地</m:t>
                          </m:r>
                          <m:r>
                            <a:rPr lang="zh-CN" altLang="en-US" sz="1600" i="1" smtClean="0">
                              <a:solidFill>
                                <a:srgbClr val="C00000"/>
                              </a:solidFill>
                              <a:latin typeface="Cambria Math" panose="02040503050406030204" pitchFamily="18" charset="0"/>
                            </a:rPr>
                            <m:t>导数</m:t>
                          </m:r>
                        </m:lim>
                      </m:limLow>
                      <m:r>
                        <a:rPr lang="en-US" altLang="zh-CN" sz="1600" i="1">
                          <a:latin typeface="Cambria Math" panose="02040503050406030204" pitchFamily="18" charset="0"/>
                        </a:rPr>
                        <m:t>+</m:t>
                      </m:r>
                      <m:limLow>
                        <m:limLowPr>
                          <m:ctrlPr>
                            <a:rPr lang="en-US" altLang="zh-CN" sz="1600" i="1" smtClean="0">
                              <a:solidFill>
                                <a:schemeClr val="accent6"/>
                              </a:solidFill>
                              <a:latin typeface="Cambria Math" panose="02040503050406030204" pitchFamily="18" charset="0"/>
                            </a:rPr>
                          </m:ctrlPr>
                        </m:limLowPr>
                        <m:e>
                          <m:groupChr>
                            <m:groupChrPr>
                              <m:chr m:val="⏟"/>
                              <m:ctrlPr>
                                <a:rPr lang="en-US" altLang="zh-CN" sz="1600" i="1" smtClean="0">
                                  <a:solidFill>
                                    <a:schemeClr val="accent6"/>
                                  </a:solidFill>
                                  <a:latin typeface="Cambria Math" panose="02040503050406030204" pitchFamily="18" charset="0"/>
                                </a:rPr>
                              </m:ctrlPr>
                            </m:groupChrPr>
                            <m:e>
                              <m:acc>
                                <m:accPr>
                                  <m:chr m:val="⃗"/>
                                  <m:ctrlPr>
                                    <a:rPr lang="en-US" altLang="zh-CN" sz="1600" i="1">
                                      <a:solidFill>
                                        <a:schemeClr val="accent6"/>
                                      </a:solidFill>
                                      <a:latin typeface="Cambria Math" panose="02040503050406030204" pitchFamily="18" charset="0"/>
                                    </a:rPr>
                                  </m:ctrlPr>
                                </m:accPr>
                                <m:e>
                                  <m:r>
                                    <a:rPr lang="en-US" altLang="zh-CN" sz="1600" i="1">
                                      <a:solidFill>
                                        <a:schemeClr val="accent6"/>
                                      </a:solidFill>
                                      <a:latin typeface="Cambria Math" panose="02040503050406030204" pitchFamily="18" charset="0"/>
                                    </a:rPr>
                                    <m:t>𝑢</m:t>
                                  </m:r>
                                </m:e>
                              </m:acc>
                              <m:r>
                                <a:rPr lang="en-US" altLang="zh-CN" sz="1600" i="1">
                                  <a:solidFill>
                                    <a:schemeClr val="accent6"/>
                                  </a:solidFill>
                                  <a:latin typeface="Cambria Math" panose="02040503050406030204" pitchFamily="18" charset="0"/>
                                  <a:ea typeface="Cambria Math" panose="02040503050406030204" pitchFamily="18" charset="0"/>
                                </a:rPr>
                                <m:t>∙</m:t>
                              </m:r>
                              <m:r>
                                <m:rPr>
                                  <m:sty m:val="p"/>
                                </m:rPr>
                                <a:rPr lang="en-US" altLang="zh-CN" sz="1600" i="1">
                                  <a:solidFill>
                                    <a:schemeClr val="accent6"/>
                                  </a:solidFill>
                                  <a:latin typeface="Cambria Math" panose="02040503050406030204" pitchFamily="18" charset="0"/>
                                  <a:ea typeface="Cambria Math" panose="02040503050406030204" pitchFamily="18" charset="0"/>
                                </a:rPr>
                                <m:t>∇</m:t>
                              </m:r>
                              <m:r>
                                <a:rPr lang="en-US" altLang="zh-CN" sz="1600" i="1">
                                  <a:solidFill>
                                    <a:schemeClr val="accent6"/>
                                  </a:solidFill>
                                  <a:latin typeface="Cambria Math" panose="02040503050406030204" pitchFamily="18" charset="0"/>
                                  <a:ea typeface="Cambria Math" panose="02040503050406030204" pitchFamily="18" charset="0"/>
                                </a:rPr>
                                <m:t>𝑞</m:t>
                              </m:r>
                            </m:e>
                          </m:groupChr>
                        </m:e>
                        <m:lim>
                          <m:r>
                            <a:rPr lang="zh-CN" altLang="en-US" sz="1600" i="1">
                              <a:solidFill>
                                <a:schemeClr val="accent6"/>
                              </a:solidFill>
                              <a:latin typeface="Cambria Math" panose="02040503050406030204" pitchFamily="18" charset="0"/>
                            </a:rPr>
                            <m:t>迁移导数</m:t>
                          </m:r>
                        </m:lim>
                      </m:limLow>
                    </m:oMath>
                  </m:oMathPara>
                </a14:m>
                <a:endParaRPr lang="zh-CN" altLang="en-US" sz="1600" dirty="0"/>
              </a:p>
            </p:txBody>
          </p:sp>
        </mc:Choice>
        <mc:Fallback xmlns="">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8336603" y="1793267"/>
                <a:ext cx="3161489" cy="843372"/>
              </a:xfrm>
              <a:prstGeom prst="rect">
                <a:avLst/>
              </a:prstGeom>
              <a:blipFill>
                <a:blip r:embed="rId4"/>
                <a:stretch>
                  <a:fillRect/>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657805C2-F366-404B-A551-E5AF6ACCD77E}"/>
              </a:ext>
            </a:extLst>
          </p:cNvPr>
          <p:cNvSpPr/>
          <p:nvPr/>
        </p:nvSpPr>
        <p:spPr>
          <a:xfrm>
            <a:off x="4069213" y="2309544"/>
            <a:ext cx="672353"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2D01348C-D409-4A2B-93C6-FAF0447FA42D}"/>
              </a:ext>
            </a:extLst>
          </p:cNvPr>
          <p:cNvSpPr/>
          <p:nvPr/>
        </p:nvSpPr>
        <p:spPr>
          <a:xfrm>
            <a:off x="3410783" y="3730708"/>
            <a:ext cx="1900519"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94470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pic>
        <p:nvPicPr>
          <p:cNvPr id="11" name="图片 10" descr="图片包含 游戏机, 运动&#10;&#10;描述已自动生成">
            <a:extLst>
              <a:ext uri="{FF2B5EF4-FFF2-40B4-BE49-F238E27FC236}">
                <a16:creationId xmlns:a16="http://schemas.microsoft.com/office/drawing/2014/main" id="{31EA2516-F449-443C-B6F6-C648D8C1F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180" y="2698845"/>
            <a:ext cx="3517681" cy="3917856"/>
          </a:xfrm>
          <a:prstGeom prst="rect">
            <a:avLst/>
          </a:prstGeom>
        </p:spPr>
      </p:pic>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643335"/>
              </a:xfrm>
              <a:prstGeom prst="rect">
                <a:avLst/>
              </a:prstGeom>
              <a:blipFill>
                <a:blip r:embed="rId19"/>
                <a:stretch>
                  <a:fillRect b="-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2250360"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b="0" i="0" smtClean="0">
                                  <a:solidFill>
                                    <a:schemeClr val="dk1"/>
                                  </a:solidFill>
                                  <a:latin typeface="Cambria Math" panose="02040503050406030204" pitchFamily="18" charset="0"/>
                                </a:rPr>
                                <m:t>−1</m:t>
                              </m:r>
                            </m:sub>
                          </m:sSub>
                        </m:num>
                        <m:den>
                          <m:r>
                            <a:rPr lang="en-US" altLang="zh-CN" b="0" i="1" smtClean="0">
                              <a:solidFill>
                                <a:schemeClr val="dk1"/>
                              </a:solidFill>
                              <a:latin typeface="Cambria Math" panose="02040503050406030204" pitchFamily="18" charset="0"/>
                            </a:rPr>
                            <m:t>2</m:t>
                          </m:r>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2250360" cy="752322"/>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BBE71C5-5BEA-4E4C-9CE7-CF6B003BDB56}"/>
              </a:ext>
            </a:extLst>
          </p:cNvPr>
          <p:cNvGrpSpPr/>
          <p:nvPr/>
        </p:nvGrpSpPr>
        <p:grpSpPr>
          <a:xfrm>
            <a:off x="8606014" y="1969701"/>
            <a:ext cx="2811177" cy="2612279"/>
            <a:chOff x="8606014" y="1969701"/>
            <a:chExt cx="2811177" cy="2612279"/>
          </a:xfrm>
        </p:grpSpPr>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
          <p:nvSpPr>
            <p:cNvPr id="54" name="椭圆 53">
              <a:extLst>
                <a:ext uri="{FF2B5EF4-FFF2-40B4-BE49-F238E27FC236}">
                  <a16:creationId xmlns:a16="http://schemas.microsoft.com/office/drawing/2014/main" id="{E2998CDD-72F8-4801-BA7D-E9FAF7F442A6}"/>
                </a:ext>
              </a:extLst>
            </p:cNvPr>
            <p:cNvSpPr/>
            <p:nvPr/>
          </p:nvSpPr>
          <p:spPr>
            <a:xfrm>
              <a:off x="9476370" y="266121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BA548E3-0B8F-432C-8F61-E274E452C451}"/>
                </a:ext>
              </a:extLst>
            </p:cNvPr>
            <p:cNvSpPr/>
            <p:nvPr/>
          </p:nvSpPr>
          <p:spPr>
            <a:xfrm>
              <a:off x="10959748" y="2663865"/>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5A179D8-4534-4F25-9A56-261B23BD96DB}"/>
                </a:ext>
              </a:extLst>
            </p:cNvPr>
            <p:cNvSpPr/>
            <p:nvPr/>
          </p:nvSpPr>
          <p:spPr>
            <a:xfrm>
              <a:off x="10959748" y="3394963"/>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7C59E8C-7BFF-4BFA-A102-D1615328A9E8}"/>
                </a:ext>
              </a:extLst>
            </p:cNvPr>
            <p:cNvSpPr/>
            <p:nvPr/>
          </p:nvSpPr>
          <p:spPr>
            <a:xfrm>
              <a:off x="9481679" y="338812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sSup>
                      <m:sSupPr>
                        <m:ctrlPr>
                          <a:rPr lang="en-US" altLang="zh-CN" b="0" i="1" smtClean="0">
                            <a:solidFill>
                              <a:schemeClr val="accent2"/>
                            </a:solidFill>
                            <a:latin typeface="Cambria Math" panose="02040503050406030204" pitchFamily="18" charset="0"/>
                          </a:rPr>
                        </m:ctrlPr>
                      </m:sSupPr>
                      <m:e>
                        <m:r>
                          <a:rPr lang="en-US" altLang="zh-CN" b="0" i="1" smtClean="0">
                            <a:solidFill>
                              <a:schemeClr val="accent2"/>
                            </a:solidFill>
                            <a:latin typeface="Cambria Math" panose="02040503050406030204" pitchFamily="18" charset="0"/>
                          </a:rPr>
                          <m:t>𝑞</m:t>
                        </m:r>
                      </m:e>
                      <m:sup>
                        <m:r>
                          <a:rPr lang="en-US" altLang="zh-CN" b="0" i="1" smtClean="0">
                            <a:solidFill>
                              <a:schemeClr val="accent2"/>
                            </a:solidFill>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920047" cy="7515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num>
                        <m:den>
                          <m:r>
                            <a:rPr lang="zh-CN" altLang="en-US"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𝑡</m:t>
                          </m:r>
                        </m:den>
                      </m:f>
                      <m:r>
                        <a:rPr lang="en-US" altLang="zh-CN" sz="2000" b="0" i="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r>
                        <m:rPr>
                          <m:sty m:val="p"/>
                        </m:rPr>
                        <a:rPr lang="en-US" altLang="zh-CN" sz="200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r>
                            <a:rPr lang="en-US" altLang="zh-CN" sz="2000">
                              <a:solidFill>
                                <a:schemeClr val="tx1"/>
                              </a:solidFill>
                              <a:latin typeface="Cambria Math" panose="02040503050406030204" pitchFamily="18" charset="0"/>
                            </a:rPr>
                            <m:t>1</m:t>
                          </m:r>
                        </m:num>
                        <m:den>
                          <m:r>
                            <a:rPr lang="zh-CN" altLang="en-US" sz="2000">
                              <a:solidFill>
                                <a:schemeClr val="tx1"/>
                              </a:solidFill>
                              <a:latin typeface="Cambria Math" panose="02040503050406030204" pitchFamily="18" charset="0"/>
                            </a:rPr>
                            <m:t>𝜌</m:t>
                          </m:r>
                        </m:den>
                      </m:f>
                      <m:r>
                        <m:rPr>
                          <m:sty m:val="p"/>
                        </m:rP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𝑝</m:t>
                      </m:r>
                      <m:r>
                        <a:rPr lang="en-US" altLang="zh-CN" sz="2000">
                          <a:solidFill>
                            <a:schemeClr val="tx1"/>
                          </a:solidFill>
                          <a:latin typeface="Cambria Math" panose="02040503050406030204" pitchFamily="18" charset="0"/>
                        </a:rPr>
                        <m:t> +</m:t>
                      </m:r>
                      <m:r>
                        <a:rPr lang="en-US" altLang="zh-CN" sz="2000" smtClean="0">
                          <a:solidFill>
                            <a:schemeClr val="tx1"/>
                          </a:solidFill>
                          <a:latin typeface="Cambria Math" panose="02040503050406030204" pitchFamily="18" charset="0"/>
                        </a:rPr>
                        <m:t>𝑣</m:t>
                      </m:r>
                      <m:sSup>
                        <m:sSupPr>
                          <m:ctrlPr>
                            <a:rPr lang="en-US" altLang="zh-CN" sz="2000" i="1">
                              <a:solidFill>
                                <a:schemeClr val="tx1"/>
                              </a:solidFill>
                              <a:latin typeface="Cambria Math" panose="02040503050406030204" pitchFamily="18" charset="0"/>
                            </a:rPr>
                          </m:ctrlPr>
                        </m:sSupPr>
                        <m:e>
                          <m:r>
                            <m:rPr>
                              <m:sty m:val="p"/>
                            </m:rPr>
                            <a:rPr lang="en-US" altLang="zh-CN" sz="2000">
                              <a:solidFill>
                                <a:schemeClr val="tx1"/>
                              </a:solidFill>
                              <a:latin typeface="Cambria Math" panose="02040503050406030204" pitchFamily="18" charset="0"/>
                            </a:rPr>
                            <m:t>∇</m:t>
                          </m:r>
                        </m:e>
                        <m:sup>
                          <m:r>
                            <a:rPr lang="en-US" altLang="zh-CN" sz="2000">
                              <a:solidFill>
                                <a:schemeClr val="tx1"/>
                              </a:solidFill>
                              <a:latin typeface="Cambria Math" panose="02040503050406030204" pitchFamily="18" charset="0"/>
                            </a:rPr>
                            <m:t>2</m:t>
                          </m:r>
                        </m:sup>
                      </m:sSup>
                      <m:acc>
                        <m:accPr>
                          <m:chr m:val="⃗"/>
                          <m:ctrlPr>
                            <a:rPr lang="zh-CN" altLang="en-US"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a:solidFill>
                            <a:schemeClr val="tx1"/>
                          </a:solidFill>
                          <a:latin typeface="Cambria Math" panose="02040503050406030204" pitchFamily="18" charset="0"/>
                        </a:rPr>
                        <m:t>+</m:t>
                      </m:r>
                      <m:acc>
                        <m:accPr>
                          <m:chr m:val="⃗"/>
                          <m:ctrlPr>
                            <a:rPr lang="en-US" altLang="zh-CN" sz="2000" i="1" smtClean="0">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𝑔</m:t>
                          </m:r>
                        </m:e>
                      </m:acc>
                    </m:oMath>
                  </m:oMathPara>
                </a14:m>
                <a:endParaRPr lang="zh-CN" altLang="en-US" sz="2000"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920047" cy="751552"/>
              </a:xfrm>
              <a:prstGeom prst="rect">
                <a:avLst/>
              </a:prstGeom>
              <a:blipFill>
                <a:blip r:embed="rId5"/>
                <a:stretch>
                  <a:fillRect/>
                </a:stretch>
              </a:blipFill>
            </p:spPr>
            <p:txBody>
              <a:bodyPr/>
              <a:lstStyle/>
              <a:p>
                <a:r>
                  <a:rPr lang="zh-CN" altLang="en-US">
                    <a:noFill/>
                  </a:rPr>
                  <a:t> </a:t>
                </a:r>
              </a:p>
            </p:txBody>
          </p:sp>
        </mc:Fallback>
      </mc:AlternateContent>
      <p:sp>
        <p:nvSpPr>
          <p:cNvPr id="6" name="矩形: 圆角 5">
            <a:extLst>
              <a:ext uri="{FF2B5EF4-FFF2-40B4-BE49-F238E27FC236}">
                <a16:creationId xmlns:a16="http://schemas.microsoft.com/office/drawing/2014/main" id="{D314A8E9-BCE6-40B2-B508-DCB139B60456}"/>
              </a:ext>
            </a:extLst>
          </p:cNvPr>
          <p:cNvSpPr/>
          <p:nvPr/>
        </p:nvSpPr>
        <p:spPr>
          <a:xfrm>
            <a:off x="8297694" y="1955260"/>
            <a:ext cx="894944" cy="515566"/>
          </a:xfrm>
          <a:prstGeom prst="round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5632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en-US" altLang="zh-CN" sz="2400" i="1">
                            <a:latin typeface="Cambria Math" panose="02040503050406030204" pitchFamily="18" charset="0"/>
                            <a:ea typeface="Cambria Math" panose="02040503050406030204" pitchFamily="18" charset="0"/>
                          </a:rPr>
                          <m:t>s</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r>
                          <a:rPr lang="en-US" altLang="zh-CN" sz="2400" b="0" i="1" smtClean="0">
                            <a:solidFill>
                              <a:srgbClr val="E86E1A"/>
                            </a:solidFill>
                            <a:latin typeface="Cambria Math" panose="02040503050406030204" pitchFamily="18" charset="0"/>
                          </a:rPr>
                          <m:t>   </m:t>
                        </m:r>
                      </m:e>
                    </m:eqArr>
                  </m:oMath>
                </a14:m>
                <a:r>
                  <a:rPr lang="en-US" altLang="zh-CN" sz="2400" dirty="0">
                    <a:solidFill>
                      <a:schemeClr val="accent2"/>
                    </a:solidFill>
                  </a:rPr>
                  <a:t> (</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563202"/>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e>
                    </m:eqArr>
                  </m:oMath>
                </a14:m>
                <a:endParaRPr lang="en-US" altLang="zh-CN" dirty="0"/>
              </a:p>
              <a:p>
                <a:r>
                  <a:rPr lang="zh-CN" altLang="en-US" dirty="0"/>
                  <a:t>目标：最终算出的速度</a:t>
                </a:r>
                <a14:m>
                  <m:oMath xmlns:m="http://schemas.openxmlformats.org/officeDocument/2006/math">
                    <m:sSup>
                      <m:sSupPr>
                        <m:ctrlPr>
                          <a:rPr lang="en-US" altLang="zh-CN" i="1" smtClean="0">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是无散度的</a:t>
                </a:r>
                <a:endParaRPr lang="en-US" altLang="zh-CN" dirty="0"/>
              </a:p>
              <a:p>
                <a:pPr lvl="1"/>
                <a:r>
                  <a:rPr lang="zh-CN" altLang="en-US" dirty="0"/>
                  <a:t>用压力梯度</a:t>
                </a:r>
                <a14:m>
                  <m:oMath xmlns:m="http://schemas.openxmlformats.org/officeDocument/2006/math">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更新下一个时间步长的速度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solidFill>
                    <a:schemeClr val="accent1"/>
                  </a:solidFill>
                </a:endParaRPr>
              </a:p>
              <a:p>
                <a:pPr lvl="1"/>
                <a:r>
                  <a:rPr lang="zh-CN" altLang="en-US" dirty="0"/>
                  <a:t>将</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代入无散度公式</a:t>
                </a:r>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oMath>
                </a14:m>
                <a:endParaRPr lang="en-US" altLang="zh-CN" dirty="0"/>
              </a:p>
              <a:p>
                <a:pPr lvl="1"/>
                <a:r>
                  <a:rPr lang="zh-CN" altLang="en-US" dirty="0"/>
                  <a:t>求出满足速度场无散度的压力场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endParaRPr lang="en-US" altLang="zh-CN" dirty="0"/>
              </a:p>
              <a:p>
                <a:pPr lvl="1"/>
                <a:r>
                  <a:rPr lang="zh-CN" altLang="en-US" dirty="0"/>
                  <a:t>用上一步求出的压力场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再一次更新速度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882018" y="1720354"/>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m:rPr>
                              <m:nor/>
                            </m:rPr>
                            <a:rPr lang="en-US" altLang="zh-CN" dirty="0">
                              <a:solidFill>
                                <a:schemeClr val="accent6"/>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b="0" i="1" smtClean="0">
                              <a:solidFill>
                                <a:srgbClr val="E86E1A"/>
                              </a:solidFill>
                              <a:latin typeface="Cambria Math" panose="02040503050406030204" pitchFamily="18" charset="0"/>
                            </a:rPr>
                            <m:t>    </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882018" y="1720354"/>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908210" y="4482410"/>
            <a:ext cx="2148576" cy="2300566"/>
            <a:chOff x="8414000" y="3043372"/>
            <a:chExt cx="2642305" cy="2829222"/>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414000" y="3043372"/>
              <a:ext cx="2642305" cy="2561570"/>
              <a:chOff x="1335020" y="2715712"/>
              <a:chExt cx="2642305" cy="2561570"/>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597392" y="506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16200000">
                <a:off x="1147393" y="461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350345" y="5023367"/>
                    <a:ext cx="297774" cy="253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3" name="矩形 42">
                    <a:extLst>
                      <a:ext uri="{FF2B5EF4-FFF2-40B4-BE49-F238E27FC236}">
                        <a16:creationId xmlns:a16="http://schemas.microsoft.com/office/drawing/2014/main" id="{DF13B0EF-CDC6-4D26-922A-F72A5E15833D}"/>
                      </a:ext>
                    </a:extLst>
                  </p:cNvPr>
                  <p:cNvSpPr>
                    <a:spLocks noRot="1" noChangeAspect="1" noMove="1" noResize="1" noEditPoints="1" noAdjustHandles="1" noChangeArrowheads="1" noChangeShapeType="1" noTextEdit="1"/>
                  </p:cNvSpPr>
                  <p:nvPr/>
                </p:nvSpPr>
                <p:spPr>
                  <a:xfrm>
                    <a:off x="2350345" y="5023367"/>
                    <a:ext cx="297774" cy="25391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335020" y="4236442"/>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44" name="矩形 43">
                    <a:extLst>
                      <a:ext uri="{FF2B5EF4-FFF2-40B4-BE49-F238E27FC236}">
                        <a16:creationId xmlns:a16="http://schemas.microsoft.com/office/drawing/2014/main" id="{81C686CB-5FF6-44C5-BF28-ECC2BA8FCEA6}"/>
                      </a:ext>
                    </a:extLst>
                  </p:cNvPr>
                  <p:cNvSpPr>
                    <a:spLocks noRot="1" noChangeAspect="1" noMove="1" noResize="1" noEditPoints="1" noAdjustHandles="1" noChangeArrowheads="1" noChangeShapeType="1" noTextEdit="1"/>
                  </p:cNvSpPr>
                  <p:nvPr/>
                </p:nvSpPr>
                <p:spPr>
                  <a:xfrm>
                    <a:off x="1335020" y="4236442"/>
                    <a:ext cx="299184" cy="253916"/>
                  </a:xfrm>
                  <a:prstGeom prst="rect">
                    <a:avLst/>
                  </a:prstGeom>
                  <a:blipFill>
                    <a:blip r:embed="rId19"/>
                    <a:stretch>
                      <a:fillRect b="-20588"/>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20503" y="5503262"/>
              <a:ext cx="1559978"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1AEB46C-B23A-41DB-B004-AD9D185FB92B}"/>
                  </a:ext>
                </a:extLst>
              </p:cNvPr>
              <p:cNvSpPr/>
              <p:nvPr/>
            </p:nvSpPr>
            <p:spPr>
              <a:xfrm>
                <a:off x="9025797" y="3042315"/>
                <a:ext cx="2673693" cy="1418593"/>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solidFill>
                    <a:schemeClr val="accent2"/>
                  </a:solidFill>
                  <a:ea typeface="Cambria Math" panose="02040503050406030204" pitchFamily="18" charset="0"/>
                </a:endParaRPr>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zh-CN" altLang="en-US" sz="1400" dirty="0"/>
              </a:p>
            </p:txBody>
          </p:sp>
        </mc:Choice>
        <mc:Fallback xmlns="">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9025797" y="3042315"/>
                <a:ext cx="2673693" cy="1418593"/>
              </a:xfrm>
              <a:prstGeom prst="rect">
                <a:avLst/>
              </a:prstGeom>
              <a:blipFill>
                <a:blip r:embed="rId2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803186" y="395518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803186" y="395518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p:cNvCxnSpPr>
          <p:nvPr/>
        </p:nvCxnSpPr>
        <p:spPr>
          <a:xfrm rot="10800000" flipV="1">
            <a:off x="7758604" y="3675206"/>
            <a:ext cx="1267193" cy="597626"/>
          </a:xfrm>
          <a:prstGeom prst="bentConnector3">
            <a:avLst>
              <a:gd name="adj1" fmla="val 50000"/>
            </a:avLst>
          </a:prstGeom>
          <a:ln w="793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D1D18258-D6A0-4EF8-AFE4-55B496F7304B}"/>
                  </a:ext>
                </a:extLst>
              </p:cNvPr>
              <p:cNvSpPr/>
              <p:nvPr/>
            </p:nvSpPr>
            <p:spPr>
              <a:xfrm>
                <a:off x="8286353" y="2105821"/>
                <a:ext cx="1621857" cy="427809"/>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f>
                      <m:fPr>
                        <m:ctrlPr>
                          <a:rPr lang="en-US" altLang="zh-CN" sz="1400" i="1" smtClean="0">
                            <a:solidFill>
                              <a:schemeClr val="accent1"/>
                            </a:solidFill>
                            <a:latin typeface="Cambria Math" panose="02040503050406030204" pitchFamily="18" charset="0"/>
                          </a:rPr>
                        </m:ctrlPr>
                      </m:fPr>
                      <m:num>
                        <m:sSup>
                          <m:sSupPr>
                            <m:ctrlPr>
                              <a:rPr lang="en-US" altLang="zh-CN" sz="1400" i="1" smtClean="0">
                                <a:solidFill>
                                  <a:schemeClr val="accent1"/>
                                </a:solidFill>
                                <a:latin typeface="Cambria Math" panose="02040503050406030204" pitchFamily="18" charset="0"/>
                              </a:rPr>
                            </m:ctrlPr>
                          </m:sSupPr>
                          <m:e>
                            <m:acc>
                              <m:accPr>
                                <m:chr m:val="⃗"/>
                                <m:ctrlPr>
                                  <a:rPr lang="en-US" altLang="zh-CN" sz="1400" i="1" smtClean="0">
                                    <a:solidFill>
                                      <a:schemeClr val="accent1"/>
                                    </a:solidFill>
                                    <a:latin typeface="Cambria Math" panose="02040503050406030204" pitchFamily="18" charset="0"/>
                                  </a:rPr>
                                </m:ctrlPr>
                              </m:accPr>
                              <m:e>
                                <m:r>
                                  <a:rPr lang="en-US" altLang="zh-CN" sz="1400" i="1" smtClean="0">
                                    <a:solidFill>
                                      <a:schemeClr val="accent1"/>
                                    </a:solidFill>
                                    <a:latin typeface="Cambria Math" panose="02040503050406030204" pitchFamily="18" charset="0"/>
                                  </a:rPr>
                                  <m:t>𝑢</m:t>
                                </m:r>
                              </m:e>
                            </m:acc>
                          </m:e>
                          <m:sup>
                            <m:r>
                              <a:rPr lang="en-US" altLang="zh-CN" sz="1400" i="1" smtClean="0">
                                <a:solidFill>
                                  <a:schemeClr val="accent1"/>
                                </a:solidFill>
                                <a:latin typeface="Cambria Math" panose="02040503050406030204" pitchFamily="18" charset="0"/>
                              </a:rPr>
                              <m:t>𝑛</m:t>
                            </m:r>
                            <m:r>
                              <a:rPr lang="en-US" altLang="zh-CN" sz="1400" i="1" smtClean="0">
                                <a:solidFill>
                                  <a:schemeClr val="accent1"/>
                                </a:solidFill>
                                <a:latin typeface="Cambria Math" panose="02040503050406030204" pitchFamily="18" charset="0"/>
                              </a:rPr>
                              <m:t>+1</m:t>
                            </m:r>
                          </m:sup>
                        </m:sSup>
                        <m:r>
                          <a:rPr lang="en-US" altLang="zh-CN" sz="1400" i="1" smtClean="0">
                            <a:solidFill>
                              <a:schemeClr val="accent1"/>
                            </a:solidFill>
                            <a:latin typeface="Cambria Math" panose="02040503050406030204" pitchFamily="18" charset="0"/>
                          </a:rPr>
                          <m:t>−</m:t>
                        </m:r>
                        <m:r>
                          <m:rPr>
                            <m:nor/>
                          </m:rPr>
                          <a:rPr lang="en-US" altLang="zh-CN" sz="1400" i="1" dirty="0" smtClean="0">
                            <a:solidFill>
                              <a:schemeClr val="accent1"/>
                            </a:solidFill>
                            <a:latin typeface="Cambria Math" panose="02040503050406030204" pitchFamily="18" charset="0"/>
                          </a:rPr>
                          <m:t> </m:t>
                        </m:r>
                        <m:sSup>
                          <m:sSupPr>
                            <m:ctrlPr>
                              <a:rPr lang="en-US" altLang="zh-CN" sz="1400" i="1" smtClean="0">
                                <a:solidFill>
                                  <a:schemeClr val="accent1"/>
                                </a:solidFill>
                                <a:latin typeface="Cambria Math" panose="02040503050406030204" pitchFamily="18" charset="0"/>
                              </a:rPr>
                            </m:ctrlPr>
                          </m:sSupPr>
                          <m:e>
                            <m:acc>
                              <m:accPr>
                                <m:chr m:val="⃗"/>
                                <m:ctrlPr>
                                  <a:rPr lang="en-US" altLang="zh-CN" sz="1400" i="1" smtClean="0">
                                    <a:solidFill>
                                      <a:schemeClr val="accent1"/>
                                    </a:solidFill>
                                    <a:latin typeface="Cambria Math" panose="02040503050406030204" pitchFamily="18" charset="0"/>
                                  </a:rPr>
                                </m:ctrlPr>
                              </m:accPr>
                              <m:e>
                                <m:r>
                                  <a:rPr lang="en-US" altLang="zh-CN" sz="1400" i="1" smtClean="0">
                                    <a:solidFill>
                                      <a:schemeClr val="accent1"/>
                                    </a:solidFill>
                                    <a:latin typeface="Cambria Math" panose="02040503050406030204" pitchFamily="18" charset="0"/>
                                  </a:rPr>
                                  <m:t>𝑢</m:t>
                                </m:r>
                              </m:e>
                            </m:acc>
                          </m:e>
                          <m:sup>
                            <m:r>
                              <a:rPr lang="en-US" altLang="zh-CN" sz="1400" i="1" smtClean="0">
                                <a:solidFill>
                                  <a:schemeClr val="accent1"/>
                                </a:solidFill>
                                <a:latin typeface="Cambria Math" panose="02040503050406030204" pitchFamily="18" charset="0"/>
                              </a:rPr>
                              <m:t>𝑛</m:t>
                            </m:r>
                          </m:sup>
                        </m:sSup>
                      </m:num>
                      <m:den>
                        <m:r>
                          <a:rPr lang="en-US" altLang="zh-CN" sz="1400" i="1" smtClean="0">
                            <a:solidFill>
                              <a:schemeClr val="accent1"/>
                            </a:solidFill>
                            <a:latin typeface="Cambria Math" panose="02040503050406030204" pitchFamily="18" charset="0"/>
                          </a:rPr>
                          <m:t>∆</m:t>
                        </m:r>
                        <m:r>
                          <a:rPr lang="en-US" altLang="zh-CN" sz="1400" i="1" smtClean="0">
                            <a:solidFill>
                              <a:schemeClr val="accent1"/>
                            </a:solidFill>
                            <a:latin typeface="Cambria Math" panose="02040503050406030204" pitchFamily="18" charset="0"/>
                          </a:rPr>
                          <m:t>𝑡</m:t>
                        </m:r>
                      </m:den>
                    </m:f>
                  </m:oMath>
                </a14:m>
                <a:r>
                  <a:rPr lang="en-US" altLang="zh-CN" sz="1400" i="1" dirty="0">
                    <a:solidFill>
                      <a:schemeClr val="accent1"/>
                    </a:solidFill>
                    <a:latin typeface="Cambria Math" panose="02040503050406030204" pitchFamily="18" charset="0"/>
                  </a:rPr>
                  <a:t> </a:t>
                </a:r>
                <a14:m>
                  <m:oMath xmlns:m="http://schemas.openxmlformats.org/officeDocument/2006/math">
                    <m:r>
                      <a:rPr lang="en-US" altLang="zh-CN" sz="1400" i="1" smtClean="0">
                        <a:solidFill>
                          <a:schemeClr val="dk1"/>
                        </a:solidFill>
                        <a:latin typeface="Cambria Math" panose="02040503050406030204" pitchFamily="18" charset="0"/>
                      </a:rPr>
                      <m:t>+</m:t>
                    </m:r>
                    <m:f>
                      <m:fPr>
                        <m:ctrlPr>
                          <a:rPr lang="en-US" altLang="zh-CN" sz="1400" i="1" smtClean="0">
                            <a:solidFill>
                              <a:schemeClr val="accent2"/>
                            </a:solidFill>
                            <a:latin typeface="Cambria Math" panose="02040503050406030204" pitchFamily="18" charset="0"/>
                          </a:rPr>
                        </m:ctrlPr>
                      </m:fPr>
                      <m:num>
                        <m:r>
                          <a:rPr lang="en-US" altLang="zh-CN" sz="1400" i="1" smtClean="0">
                            <a:solidFill>
                              <a:schemeClr val="accent2"/>
                            </a:solidFill>
                            <a:latin typeface="Cambria Math" panose="02040503050406030204" pitchFamily="18" charset="0"/>
                          </a:rPr>
                          <m:t>1</m:t>
                        </m:r>
                      </m:num>
                      <m:den>
                        <m:r>
                          <a:rPr lang="zh-CN" altLang="en-US" sz="1400" i="1">
                            <a:solidFill>
                              <a:schemeClr val="accent2"/>
                            </a:solidFill>
                            <a:latin typeface="Cambria Math" panose="02040503050406030204" pitchFamily="18" charset="0"/>
                          </a:rPr>
                          <m:t>𝜌</m:t>
                        </m:r>
                      </m:den>
                    </m:f>
                    <m:r>
                      <m:rPr>
                        <m:sty m:val="p"/>
                      </m:rPr>
                      <a:rPr lang="en-US" altLang="zh-CN" sz="1400" i="1" smtClean="0">
                        <a:solidFill>
                          <a:schemeClr val="accent2"/>
                        </a:solidFill>
                        <a:latin typeface="Cambria Math" panose="02040503050406030204" pitchFamily="18" charset="0"/>
                      </a:rPr>
                      <m:t>∇</m:t>
                    </m:r>
                    <m:r>
                      <a:rPr lang="en-US" altLang="zh-CN" sz="1400" i="1" smtClean="0">
                        <a:solidFill>
                          <a:schemeClr val="accent2"/>
                        </a:solidFill>
                        <a:latin typeface="Cambria Math" panose="02040503050406030204" pitchFamily="18" charset="0"/>
                      </a:rPr>
                      <m:t>𝑝</m:t>
                    </m:r>
                  </m:oMath>
                </a14:m>
                <a:r>
                  <a:rPr lang="en-US" altLang="zh-CN" sz="1400" i="1" dirty="0">
                    <a:solidFill>
                      <a:schemeClr val="dk1"/>
                    </a:solidFill>
                    <a:latin typeface="Cambria Math" panose="02040503050406030204" pitchFamily="18" charset="0"/>
                  </a:rPr>
                  <a:t>=0</a:t>
                </a:r>
                <a:endParaRPr lang="zh-CN" altLang="en-US" sz="1400" i="1" dirty="0">
                  <a:solidFill>
                    <a:schemeClr val="dk1"/>
                  </a:solidFill>
                  <a:latin typeface="Cambria Math" panose="02040503050406030204" pitchFamily="18" charset="0"/>
                </a:endParaRPr>
              </a:p>
            </p:txBody>
          </p:sp>
        </mc:Choice>
        <mc:Fallback xmlns="">
          <p:sp>
            <p:nvSpPr>
              <p:cNvPr id="50" name="矩形 49">
                <a:extLst>
                  <a:ext uri="{FF2B5EF4-FFF2-40B4-BE49-F238E27FC236}">
                    <a16:creationId xmlns:a16="http://schemas.microsoft.com/office/drawing/2014/main" id="{D1D18258-D6A0-4EF8-AFE4-55B496F7304B}"/>
                  </a:ext>
                </a:extLst>
              </p:cNvPr>
              <p:cNvSpPr>
                <a:spLocks noRot="1" noChangeAspect="1" noMove="1" noResize="1" noEditPoints="1" noAdjustHandles="1" noChangeArrowheads="1" noChangeShapeType="1" noTextEdit="1"/>
              </p:cNvSpPr>
              <p:nvPr/>
            </p:nvSpPr>
            <p:spPr>
              <a:xfrm>
                <a:off x="8286353" y="2105821"/>
                <a:ext cx="1621857" cy="427809"/>
              </a:xfrm>
              <a:prstGeom prst="rect">
                <a:avLst/>
              </a:prstGeom>
              <a:blipFill>
                <a:blip r:embed="rId24"/>
                <a:stretch>
                  <a:fillRect/>
                </a:stretch>
              </a:blipFill>
              <a:ln w="12700"/>
            </p:spPr>
            <p:txBody>
              <a:bodyPr/>
              <a:lstStyle/>
              <a:p>
                <a:r>
                  <a:rPr lang="zh-CN" altLang="en-US">
                    <a:noFill/>
                  </a:rPr>
                  <a:t> </a:t>
                </a:r>
              </a:p>
            </p:txBody>
          </p:sp>
        </mc:Fallback>
      </mc:AlternateContent>
      <p:cxnSp>
        <p:nvCxnSpPr>
          <p:cNvPr id="62" name="连接符: 肘形 61">
            <a:extLst>
              <a:ext uri="{FF2B5EF4-FFF2-40B4-BE49-F238E27FC236}">
                <a16:creationId xmlns:a16="http://schemas.microsoft.com/office/drawing/2014/main" id="{418E0E1B-9867-42B5-AB71-EFAD91964A0D}"/>
              </a:ext>
            </a:extLst>
          </p:cNvPr>
          <p:cNvCxnSpPr>
            <a:cxnSpLocks/>
            <a:stCxn id="50" idx="2"/>
            <a:endCxn id="6" idx="0"/>
          </p:cNvCxnSpPr>
          <p:nvPr/>
        </p:nvCxnSpPr>
        <p:spPr>
          <a:xfrm rot="16200000" flipH="1">
            <a:off x="9475621" y="2155291"/>
            <a:ext cx="508685" cy="1265362"/>
          </a:xfrm>
          <a:prstGeom prst="bentConnector3">
            <a:avLst>
              <a:gd name="adj1" fmla="val 50000"/>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96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500"/>
                                        <p:tgtEl>
                                          <p:spTgt spid="62"/>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right)">
                                      <p:cBhvr>
                                        <p:cTn id="35" dur="500"/>
                                        <p:tgtEl>
                                          <p:spTgt spid="55"/>
                                        </p:tgtEl>
                                      </p:cBhvr>
                                    </p:animEffect>
                                  </p:childTnLst>
                                </p:cTn>
                              </p:par>
                            </p:childTnLst>
                          </p:cTn>
                        </p:par>
                        <p:par>
                          <p:cTn id="36" fill="hold">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up)">
                                      <p:cBhvr>
                                        <p:cTn id="39" dur="500"/>
                                        <p:tgtEl>
                                          <p:spTgt spid="53"/>
                                        </p:tgtEl>
                                      </p:cBhvr>
                                    </p:animEffec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smtClean="0">
                              <a:solidFill>
                                <a:schemeClr val="accent1"/>
                              </a:solidFill>
                              <a:latin typeface="Cambria Math" panose="02040503050406030204" pitchFamily="18" charset="0"/>
                              <a:ea typeface="Cambria Math" panose="02040503050406030204" pitchFamily="18" charset="0"/>
                            </a:rPr>
                            <m:t>4</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E7AF7-47D6-4CF3-B891-13F26EE3C04D}"/>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p:sp>
        <p:nvSpPr>
          <p:cNvPr id="3" name="内容占位符 2">
            <a:extLst>
              <a:ext uri="{FF2B5EF4-FFF2-40B4-BE49-F238E27FC236}">
                <a16:creationId xmlns:a16="http://schemas.microsoft.com/office/drawing/2014/main" id="{21C6D94C-2F11-4FE4-8B17-83544C4293AC}"/>
              </a:ext>
            </a:extLst>
          </p:cNvPr>
          <p:cNvSpPr>
            <a:spLocks noGrp="1"/>
          </p:cNvSpPr>
          <p:nvPr>
            <p:ph idx="1"/>
          </p:nvPr>
        </p:nvSpPr>
        <p:spPr/>
        <p:txBody>
          <a:bodyPr/>
          <a:lstStyle/>
          <a:p>
            <a:r>
              <a:rPr lang="zh-CN" altLang="en-US" dirty="0"/>
              <a:t>流体的不可压缩投影算法流程</a:t>
            </a:r>
            <a:endParaRPr lang="en-US" altLang="zh-CN" dirty="0"/>
          </a:p>
        </p:txBody>
      </p:sp>
      <p:pic>
        <p:nvPicPr>
          <p:cNvPr id="4" name="图片 3">
            <a:extLst>
              <a:ext uri="{FF2B5EF4-FFF2-40B4-BE49-F238E27FC236}">
                <a16:creationId xmlns:a16="http://schemas.microsoft.com/office/drawing/2014/main" id="{F802B56E-24A4-49E1-87BE-4795A325B073}"/>
              </a:ext>
            </a:extLst>
          </p:cNvPr>
          <p:cNvPicPr>
            <a:picLocks noChangeAspect="1"/>
          </p:cNvPicPr>
          <p:nvPr/>
        </p:nvPicPr>
        <p:blipFill>
          <a:blip r:embed="rId3"/>
          <a:stretch>
            <a:fillRect/>
          </a:stretch>
        </p:blipFill>
        <p:spPr>
          <a:xfrm>
            <a:off x="1087806" y="2431638"/>
            <a:ext cx="6882761" cy="2733388"/>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0F2C48F-6EF3-4F98-97E5-9E178104A6CD}"/>
                  </a:ext>
                </a:extLst>
              </p:cNvPr>
              <p:cNvSpPr/>
              <p:nvPr/>
            </p:nvSpPr>
            <p:spPr>
              <a:xfrm>
                <a:off x="9663545" y="2431638"/>
                <a:ext cx="1995162" cy="596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a:solidFill>
                            <a:srgbClr val="C00000"/>
                          </a:solidFill>
                          <a:latin typeface="Cambria Math" panose="02040503050406030204" pitchFamily="18" charset="0"/>
                        </a:rPr>
                        <m:t>−</m:t>
                      </m:r>
                      <m:f>
                        <m:fPr>
                          <m:ctrlPr>
                            <a:rPr lang="en-US" altLang="zh-CN" sz="1600" i="1">
                              <a:solidFill>
                                <a:srgbClr val="C00000"/>
                              </a:solidFill>
                              <a:latin typeface="Cambria Math" panose="02040503050406030204" pitchFamily="18" charset="0"/>
                            </a:rPr>
                          </m:ctrlPr>
                        </m:fPr>
                        <m:num>
                          <m:r>
                            <a:rPr lang="en-US" altLang="zh-CN" sz="1600" i="1">
                              <a:solidFill>
                                <a:srgbClr val="C00000"/>
                              </a:solidFill>
                              <a:latin typeface="Cambria Math" panose="02040503050406030204" pitchFamily="18" charset="0"/>
                              <a:ea typeface="Cambria Math" panose="02040503050406030204" pitchFamily="18" charset="0"/>
                            </a:rPr>
                            <m:t>∆</m:t>
                          </m:r>
                          <m:r>
                            <a:rPr lang="en-US" altLang="zh-CN" sz="1600" i="1">
                              <a:solidFill>
                                <a:srgbClr val="C00000"/>
                              </a:solidFill>
                              <a:latin typeface="Cambria Math" panose="02040503050406030204" pitchFamily="18" charset="0"/>
                              <a:ea typeface="Cambria Math" panose="02040503050406030204" pitchFamily="18" charset="0"/>
                            </a:rPr>
                            <m:t>𝑡</m:t>
                          </m:r>
                        </m:num>
                        <m:den>
                          <m:r>
                            <a:rPr lang="zh-CN" altLang="en-US" sz="1600" i="1">
                              <a:solidFill>
                                <a:srgbClr val="C00000"/>
                              </a:solidFill>
                              <a:latin typeface="Cambria Math" panose="02040503050406030204" pitchFamily="18" charset="0"/>
                            </a:rPr>
                            <m:t>𝜌</m:t>
                          </m:r>
                        </m:den>
                      </m:f>
                      <m:r>
                        <m:rPr>
                          <m:sty m:val="p"/>
                        </m:rPr>
                        <a:rPr lang="zh-CN" altLang="en-US" sz="1600" i="1">
                          <a:solidFill>
                            <a:srgbClr val="C00000"/>
                          </a:solidFill>
                          <a:latin typeface="Cambria Math" panose="02040503050406030204" pitchFamily="18" charset="0"/>
                        </a:rPr>
                        <m:t>∇</m:t>
                      </m:r>
                      <m:r>
                        <a:rPr lang="zh-CN" altLang="en-US" sz="1600" i="1">
                          <a:solidFill>
                            <a:srgbClr val="C00000"/>
                          </a:solidFill>
                          <a:latin typeface="Cambria Math" panose="02040503050406030204" pitchFamily="18" charset="0"/>
                        </a:rPr>
                        <m:t>∙</m:t>
                      </m:r>
                      <m:r>
                        <m:rPr>
                          <m:sty m:val="p"/>
                        </m:rP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𝑝</m:t>
                      </m:r>
                      <m:r>
                        <a:rPr lang="en-US" altLang="zh-CN" sz="1600" i="1">
                          <a:solidFill>
                            <a:srgbClr val="C00000"/>
                          </a:solidFill>
                          <a:latin typeface="Cambria Math" panose="02040503050406030204" pitchFamily="18" charset="0"/>
                        </a:rPr>
                        <m:t>=−</m:t>
                      </m:r>
                      <m:r>
                        <m:rPr>
                          <m:sty m:val="p"/>
                        </m:rPr>
                        <a:rPr lang="zh-CN" altLang="en-US" sz="1600" i="1">
                          <a:solidFill>
                            <a:srgbClr val="C00000"/>
                          </a:solidFill>
                          <a:latin typeface="Cambria Math" panose="02040503050406030204" pitchFamily="18" charset="0"/>
                        </a:rPr>
                        <m:t>∇</m:t>
                      </m:r>
                      <m:r>
                        <a:rPr lang="zh-CN" altLang="en-US" sz="1600" i="1">
                          <a:solidFill>
                            <a:srgbClr val="C00000"/>
                          </a:solidFill>
                          <a:latin typeface="Cambria Math" panose="02040503050406030204" pitchFamily="18" charset="0"/>
                        </a:rPr>
                        <m:t>∙</m:t>
                      </m:r>
                      <m:acc>
                        <m:accPr>
                          <m:chr m:val="⃗"/>
                          <m:ctrlPr>
                            <a:rPr lang="zh-CN" altLang="en-US" sz="1600" i="1">
                              <a:solidFill>
                                <a:srgbClr val="C00000"/>
                              </a:solidFill>
                              <a:latin typeface="Cambria Math" panose="02040503050406030204" pitchFamily="18" charset="0"/>
                            </a:rPr>
                          </m:ctrlPr>
                        </m:accPr>
                        <m:e>
                          <m:r>
                            <a:rPr lang="en-US" altLang="zh-CN" sz="1600" i="1">
                              <a:solidFill>
                                <a:srgbClr val="C00000"/>
                              </a:solidFill>
                              <a:latin typeface="Cambria Math" panose="02040503050406030204" pitchFamily="18" charset="0"/>
                            </a:rPr>
                            <m:t>𝑢</m:t>
                          </m:r>
                        </m:e>
                      </m:acc>
                    </m:oMath>
                  </m:oMathPara>
                </a14:m>
                <a:endParaRPr lang="zh-CN" altLang="en-US" sz="1600" dirty="0"/>
              </a:p>
            </p:txBody>
          </p:sp>
        </mc:Choice>
        <mc:Fallback xmlns="">
          <p:sp>
            <p:nvSpPr>
              <p:cNvPr id="5" name="矩形 4">
                <a:extLst>
                  <a:ext uri="{FF2B5EF4-FFF2-40B4-BE49-F238E27FC236}">
                    <a16:creationId xmlns:a16="http://schemas.microsoft.com/office/drawing/2014/main" id="{00F2C48F-6EF3-4F98-97E5-9E178104A6CD}"/>
                  </a:ext>
                </a:extLst>
              </p:cNvPr>
              <p:cNvSpPr>
                <a:spLocks noRot="1" noChangeAspect="1" noMove="1" noResize="1" noEditPoints="1" noAdjustHandles="1" noChangeArrowheads="1" noChangeShapeType="1" noTextEdit="1"/>
              </p:cNvSpPr>
              <p:nvPr/>
            </p:nvSpPr>
            <p:spPr>
              <a:xfrm>
                <a:off x="9663545" y="2431638"/>
                <a:ext cx="1995162" cy="59663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A7A656F4-E915-4B9B-BF50-C0FF023C4281}"/>
                  </a:ext>
                </a:extLst>
              </p:cNvPr>
              <p:cNvSpPr/>
              <p:nvPr/>
            </p:nvSpPr>
            <p:spPr>
              <a:xfrm>
                <a:off x="10349811" y="3208808"/>
                <a:ext cx="89659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b="1" i="1">
                          <a:solidFill>
                            <a:schemeClr val="accent1"/>
                          </a:solidFill>
                          <a:latin typeface="Cambria Math" panose="02040503050406030204" pitchFamily="18" charset="0"/>
                        </a:rPr>
                        <m:t>𝑨</m:t>
                      </m:r>
                      <m:r>
                        <a:rPr lang="en-US" altLang="zh-CN" sz="1600" b="1" i="1">
                          <a:solidFill>
                            <a:schemeClr val="accent2"/>
                          </a:solidFill>
                          <a:latin typeface="Cambria Math" panose="02040503050406030204" pitchFamily="18" charset="0"/>
                        </a:rPr>
                        <m:t>𝒑</m:t>
                      </m:r>
                      <m:r>
                        <a:rPr lang="en-US" altLang="zh-CN" sz="1600" i="1">
                          <a:latin typeface="Cambria Math" panose="02040503050406030204" pitchFamily="18" charset="0"/>
                        </a:rPr>
                        <m:t>=</m:t>
                      </m:r>
                      <m:r>
                        <a:rPr lang="en-US" altLang="zh-CN" sz="1600" b="1" i="1">
                          <a:latin typeface="Cambria Math" panose="02040503050406030204" pitchFamily="18" charset="0"/>
                        </a:rPr>
                        <m:t>𝒃</m:t>
                      </m:r>
                    </m:oMath>
                  </m:oMathPara>
                </a14:m>
                <a:endParaRPr lang="en-US" altLang="zh-CN" sz="1600" b="1" dirty="0"/>
              </a:p>
            </p:txBody>
          </p:sp>
        </mc:Choice>
        <mc:Fallback xmlns="">
          <p:sp>
            <p:nvSpPr>
              <p:cNvPr id="6" name="矩形 5">
                <a:extLst>
                  <a:ext uri="{FF2B5EF4-FFF2-40B4-BE49-F238E27FC236}">
                    <a16:creationId xmlns:a16="http://schemas.microsoft.com/office/drawing/2014/main" id="{A7A656F4-E915-4B9B-BF50-C0FF023C4281}"/>
                  </a:ext>
                </a:extLst>
              </p:cNvPr>
              <p:cNvSpPr>
                <a:spLocks noRot="1" noChangeAspect="1" noMove="1" noResize="1" noEditPoints="1" noAdjustHandles="1" noChangeArrowheads="1" noChangeShapeType="1" noTextEdit="1"/>
              </p:cNvSpPr>
              <p:nvPr/>
            </p:nvSpPr>
            <p:spPr>
              <a:xfrm>
                <a:off x="10349811" y="3208808"/>
                <a:ext cx="896592" cy="338554"/>
              </a:xfrm>
              <a:prstGeom prst="rect">
                <a:avLst/>
              </a:prstGeom>
              <a:blipFill>
                <a:blip r:embed="rId5"/>
                <a:stretch>
                  <a:fillRect b="-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D55211E-8195-40AC-A228-A2CCA1A08CBC}"/>
                  </a:ext>
                </a:extLst>
              </p:cNvPr>
              <p:cNvSpPr/>
              <p:nvPr/>
            </p:nvSpPr>
            <p:spPr>
              <a:xfrm>
                <a:off x="7678539" y="3727895"/>
                <a:ext cx="4513461" cy="1110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a:solidFill>
                                <a:schemeClr val="accent1"/>
                              </a:solidFill>
                              <a:latin typeface="Cambria Math" panose="02040503050406030204" pitchFamily="18" charset="0"/>
                            </a:rPr>
                          </m:ctrlPr>
                        </m:limLowPr>
                        <m:e>
                          <m:groupChr>
                            <m:groupChrPr>
                              <m:chr m:val="⏟"/>
                              <m:ctrlPr>
                                <a:rPr lang="en-US" altLang="zh-CN" sz="1600" i="1">
                                  <a:solidFill>
                                    <a:schemeClr val="accent1"/>
                                  </a:solidFill>
                                  <a:latin typeface="Cambria Math" panose="02040503050406030204" pitchFamily="18" charset="0"/>
                                </a:rPr>
                              </m:ctrlPr>
                            </m:groupChrPr>
                            <m:e>
                              <m:d>
                                <m:dPr>
                                  <m:begChr m:val="["/>
                                  <m:endChr m:val="]"/>
                                  <m:ctrlPr>
                                    <a:rPr lang="en-US" altLang="zh-CN" sz="1600" i="1">
                                      <a:solidFill>
                                        <a:schemeClr val="accent1"/>
                                      </a:solidFill>
                                      <a:latin typeface="Cambria Math" panose="02040503050406030204" pitchFamily="18" charset="0"/>
                                    </a:rPr>
                                  </m:ctrlPr>
                                </m:dPr>
                                <m:e>
                                  <m:m>
                                    <m:mPr>
                                      <m:mcs>
                                        <m:mc>
                                          <m:mcPr>
                                            <m:count m:val="3"/>
                                            <m:mcJc m:val="center"/>
                                          </m:mcPr>
                                        </m:mc>
                                      </m:mcs>
                                      <m:ctrlPr>
                                        <a:rPr lang="en-US" altLang="zh-CN" sz="1600" i="1">
                                          <a:solidFill>
                                            <a:schemeClr val="accent1"/>
                                          </a:solidFill>
                                          <a:latin typeface="Cambria Math" panose="02040503050406030204" pitchFamily="18" charset="0"/>
                                        </a:rPr>
                                      </m:ctrlPr>
                                    </m:mPr>
                                    <m:mr>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0,0</m:t>
                                            </m:r>
                                          </m:sub>
                                        </m:sSub>
                                      </m:e>
                                      <m:e>
                                        <m:r>
                                          <a:rPr lang="en-US" altLang="zh-CN" sz="1600" i="1">
                                            <a:solidFill>
                                              <a:schemeClr val="accent1"/>
                                            </a:solidFill>
                                            <a:latin typeface="Cambria Math" panose="02040503050406030204" pitchFamily="18" charset="0"/>
                                          </a:rPr>
                                          <m:t>⋯</m:t>
                                        </m:r>
                                      </m:e>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m:t>
                                            </m:r>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sub>
                                        </m:sSub>
                                      </m:e>
                                    </m:mr>
                                    <m:mr>
                                      <m:e>
                                        <m:r>
                                          <a:rPr lang="en-US" altLang="zh-CN" sz="1600" i="1">
                                            <a:solidFill>
                                              <a:schemeClr val="accent1"/>
                                            </a:solidFill>
                                            <a:latin typeface="Cambria Math" panose="02040503050406030204" pitchFamily="18" charset="0"/>
                                          </a:rPr>
                                          <m:t>⋮</m:t>
                                        </m:r>
                                      </m:e>
                                      <m:e>
                                        <m:r>
                                          <a:rPr lang="en-US" altLang="zh-CN" sz="1600" i="1">
                                            <a:solidFill>
                                              <a:schemeClr val="accent1"/>
                                            </a:solidFill>
                                            <a:latin typeface="Cambria Math" panose="02040503050406030204" pitchFamily="18" charset="0"/>
                                          </a:rPr>
                                          <m:t>⋱</m:t>
                                        </m:r>
                                      </m:e>
                                      <m:e>
                                        <m:r>
                                          <a:rPr lang="en-US" altLang="zh-CN" sz="1600" i="1">
                                            <a:solidFill>
                                              <a:schemeClr val="accent1"/>
                                            </a:solidFill>
                                            <a:latin typeface="Cambria Math" panose="02040503050406030204" pitchFamily="18" charset="0"/>
                                          </a:rPr>
                                          <m:t>⋮</m:t>
                                        </m:r>
                                      </m:e>
                                    </m:mr>
                                    <m:mr>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r>
                                              <a:rPr lang="en-US" altLang="zh-CN" sz="1600" i="1">
                                                <a:solidFill>
                                                  <a:schemeClr val="accent1"/>
                                                </a:solidFill>
                                                <a:latin typeface="Cambria Math" panose="02040503050406030204" pitchFamily="18" charset="0"/>
                                                <a:ea typeface="Cambria Math" panose="02040503050406030204" pitchFamily="18" charset="0"/>
                                              </a:rPr>
                                              <m:t>,0</m:t>
                                            </m:r>
                                          </m:sub>
                                        </m:sSub>
                                      </m:e>
                                      <m:e>
                                        <m:r>
                                          <a:rPr lang="en-US" altLang="zh-CN" sz="1600" i="1">
                                            <a:solidFill>
                                              <a:schemeClr val="accent1"/>
                                            </a:solidFill>
                                            <a:latin typeface="Cambria Math" panose="02040503050406030204" pitchFamily="18" charset="0"/>
                                          </a:rPr>
                                          <m:t>⋯</m:t>
                                        </m:r>
                                      </m:e>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1600" i="1">
                              <a:solidFill>
                                <a:srgbClr val="C00000"/>
                              </a:solidFill>
                              <a:latin typeface="Cambria Math" panose="02040503050406030204" pitchFamily="18" charset="0"/>
                            </a:rPr>
                            <m:t>𝑂</m:t>
                          </m:r>
                          <m:r>
                            <a:rPr lang="en-US" altLang="zh-CN" sz="1600" i="1">
                              <a:solidFill>
                                <a:srgbClr val="C00000"/>
                              </a:solidFill>
                              <a:latin typeface="Cambria Math" panose="02040503050406030204" pitchFamily="18" charset="0"/>
                            </a:rPr>
                            <m:t>(</m:t>
                          </m:r>
                          <m:sSup>
                            <m:sSupPr>
                              <m:ctrlPr>
                                <a:rPr lang="en-US" altLang="zh-CN" sz="1600" i="1">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𝑚</m:t>
                              </m:r>
                            </m:e>
                            <m:sup>
                              <m:r>
                                <a:rPr lang="en-US" altLang="zh-CN" sz="1600" i="1">
                                  <a:solidFill>
                                    <a:srgbClr val="C00000"/>
                                  </a:solidFill>
                                  <a:latin typeface="Cambria Math" panose="02040503050406030204" pitchFamily="18" charset="0"/>
                                </a:rPr>
                                <m:t>2</m:t>
                              </m:r>
                            </m:sup>
                          </m:sSup>
                          <m:sSup>
                            <m:sSupPr>
                              <m:ctrlPr>
                                <a:rPr lang="en-US" altLang="zh-CN" sz="1600" i="1">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𝑛</m:t>
                              </m:r>
                            </m:e>
                            <m:sup>
                              <m:r>
                                <a:rPr lang="en-US" altLang="zh-CN" sz="1600" i="1">
                                  <a:solidFill>
                                    <a:srgbClr val="C00000"/>
                                  </a:solidFill>
                                  <a:latin typeface="Cambria Math" panose="02040503050406030204" pitchFamily="18" charset="0"/>
                                </a:rPr>
                                <m:t>2</m:t>
                              </m:r>
                            </m:sup>
                          </m:sSup>
                          <m:r>
                            <a:rPr lang="en-US" altLang="zh-CN" sz="1600" i="1">
                              <a:solidFill>
                                <a:srgbClr val="C00000"/>
                              </a:solidFill>
                              <a:latin typeface="Cambria Math" panose="02040503050406030204" pitchFamily="18" charset="0"/>
                            </a:rPr>
                            <m:t>)</m:t>
                          </m:r>
                          <m:r>
                            <m:rPr>
                              <m:nor/>
                            </m:rPr>
                            <a:rPr lang="zh-CN" altLang="en-US" sz="1600" dirty="0">
                              <a:solidFill>
                                <a:srgbClr val="C00000"/>
                              </a:solidFill>
                            </a:rPr>
                            <m:t> </m:t>
                          </m:r>
                        </m:lim>
                      </m:limLow>
                      <m:limLow>
                        <m:limLowPr>
                          <m:ctrlPr>
                            <a:rPr lang="en-US" altLang="zh-CN" sz="1600" i="1">
                              <a:solidFill>
                                <a:schemeClr val="accent2"/>
                              </a:solidFill>
                              <a:latin typeface="Cambria Math" panose="02040503050406030204" pitchFamily="18" charset="0"/>
                            </a:rPr>
                          </m:ctrlPr>
                        </m:limLowPr>
                        <m:e>
                          <m:groupChr>
                            <m:groupChrPr>
                              <m:chr m:val="⏟"/>
                              <m:ctrlPr>
                                <a:rPr lang="en-US" altLang="zh-CN" sz="1600" i="1">
                                  <a:solidFill>
                                    <a:schemeClr val="accent2"/>
                                  </a:solidFill>
                                  <a:latin typeface="Cambria Math" panose="02040503050406030204" pitchFamily="18" charset="0"/>
                                </a:rPr>
                              </m:ctrlPr>
                            </m:groupChrPr>
                            <m:e>
                              <m:d>
                                <m:dPr>
                                  <m:begChr m:val="["/>
                                  <m:endChr m:val="]"/>
                                  <m:ctrlPr>
                                    <a:rPr lang="en-US" altLang="zh-CN" sz="1600" i="1">
                                      <a:solidFill>
                                        <a:schemeClr val="accent2"/>
                                      </a:solidFill>
                                      <a:latin typeface="Cambria Math" panose="02040503050406030204" pitchFamily="18" charset="0"/>
                                    </a:rPr>
                                  </m:ctrlPr>
                                </m:dPr>
                                <m:e>
                                  <m:m>
                                    <m:mPr>
                                      <m:mcs>
                                        <m:mc>
                                          <m:mcPr>
                                            <m:count m:val="1"/>
                                            <m:mcJc m:val="center"/>
                                          </m:mcPr>
                                        </m:mc>
                                      </m:mcs>
                                      <m:ctrlPr>
                                        <a:rPr lang="en-US" altLang="zh-CN" sz="1600" i="1">
                                          <a:solidFill>
                                            <a:schemeClr val="accent2"/>
                                          </a:solidFill>
                                          <a:latin typeface="Cambria Math" panose="02040503050406030204" pitchFamily="18" charset="0"/>
                                        </a:rPr>
                                      </m:ctrlPr>
                                    </m:mPr>
                                    <m:mr>
                                      <m:e>
                                        <m:sSub>
                                          <m:sSubPr>
                                            <m:ctrlPr>
                                              <a:rPr lang="en-US" altLang="zh-CN" sz="1600" i="1">
                                                <a:solidFill>
                                                  <a:schemeClr val="accent2"/>
                                                </a:solidFill>
                                                <a:latin typeface="Cambria Math" panose="02040503050406030204" pitchFamily="18" charset="0"/>
                                                <a:ea typeface="Cambria Math" panose="02040503050406030204" pitchFamily="18" charset="0"/>
                                              </a:rPr>
                                            </m:ctrlPr>
                                          </m:sSubPr>
                                          <m:e>
                                            <m:r>
                                              <a:rPr lang="en-US" altLang="zh-CN" sz="1600" i="1">
                                                <a:solidFill>
                                                  <a:schemeClr val="accent2"/>
                                                </a:solidFill>
                                                <a:latin typeface="Cambria Math" panose="02040503050406030204" pitchFamily="18" charset="0"/>
                                                <a:ea typeface="Cambria Math" panose="02040503050406030204" pitchFamily="18" charset="0"/>
                                              </a:rPr>
                                              <m:t>𝑝</m:t>
                                            </m:r>
                                          </m:e>
                                          <m:sub>
                                            <m:r>
                                              <a:rPr lang="en-US" altLang="zh-CN" sz="16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1600" i="1">
                                            <a:solidFill>
                                              <a:schemeClr val="accent2"/>
                                            </a:solidFill>
                                            <a:latin typeface="Cambria Math" panose="02040503050406030204" pitchFamily="18" charset="0"/>
                                          </a:rPr>
                                          <m:t>⋮</m:t>
                                        </m:r>
                                      </m:e>
                                    </m:mr>
                                    <m:mr>
                                      <m:e>
                                        <m:sSub>
                                          <m:sSubPr>
                                            <m:ctrlPr>
                                              <a:rPr lang="en-US" altLang="zh-CN" sz="1600" i="1">
                                                <a:solidFill>
                                                  <a:schemeClr val="accent2"/>
                                                </a:solidFill>
                                                <a:latin typeface="Cambria Math" panose="02040503050406030204" pitchFamily="18" charset="0"/>
                                                <a:ea typeface="Cambria Math" panose="02040503050406030204" pitchFamily="18" charset="0"/>
                                              </a:rPr>
                                            </m:ctrlPr>
                                          </m:sSubPr>
                                          <m:e>
                                            <m:r>
                                              <a:rPr lang="en-US" altLang="zh-CN" sz="1600" i="1">
                                                <a:solidFill>
                                                  <a:schemeClr val="accent2"/>
                                                </a:solidFill>
                                                <a:latin typeface="Cambria Math" panose="02040503050406030204" pitchFamily="18" charset="0"/>
                                                <a:ea typeface="Cambria Math" panose="02040503050406030204" pitchFamily="18" charset="0"/>
                                              </a:rPr>
                                              <m:t>𝑝</m:t>
                                            </m:r>
                                          </m:e>
                                          <m:sub>
                                            <m:r>
                                              <a:rPr lang="en-US" altLang="zh-CN" sz="1600" i="1">
                                                <a:solidFill>
                                                  <a:schemeClr val="accent2"/>
                                                </a:solidFill>
                                                <a:latin typeface="Cambria Math" panose="02040503050406030204" pitchFamily="18" charset="0"/>
                                                <a:ea typeface="Cambria Math" panose="02040503050406030204" pitchFamily="18" charset="0"/>
                                              </a:rPr>
                                              <m:t>𝑚</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1600" i="1">
                              <a:solidFill>
                                <a:schemeClr val="accent2"/>
                              </a:solidFill>
                              <a:latin typeface="Cambria Math" panose="02040503050406030204" pitchFamily="18" charset="0"/>
                              <a:ea typeface="Cambria Math" panose="02040503050406030204" pitchFamily="18" charset="0"/>
                            </a:rPr>
                            <m:t>𝑂</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rPr>
                            <m:t>𝑚</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𝑛</m:t>
                          </m:r>
                          <m:r>
                            <a:rPr lang="en-US" altLang="zh-CN" sz="1600" i="1">
                              <a:solidFill>
                                <a:schemeClr val="accent2"/>
                              </a:solidFill>
                              <a:latin typeface="Cambria Math" panose="02040503050406030204" pitchFamily="18" charset="0"/>
                              <a:ea typeface="Cambria Math" panose="02040503050406030204" pitchFamily="18" charset="0"/>
                            </a:rPr>
                            <m:t>)</m:t>
                          </m:r>
                        </m:lim>
                      </m:limLow>
                      <m:r>
                        <a:rPr lang="en-US" altLang="zh-CN" sz="1600" i="1">
                          <a:latin typeface="Cambria Math" panose="02040503050406030204" pitchFamily="18" charset="0"/>
                          <a:ea typeface="Cambria Math" panose="02040503050406030204" pitchFamily="18" charset="0"/>
                        </a:rPr>
                        <m:t>=</m:t>
                      </m:r>
                      <m:limLow>
                        <m:limLowPr>
                          <m:ctrlPr>
                            <a:rPr lang="en-US" altLang="zh-CN" sz="1600" i="1">
                              <a:latin typeface="Cambria Math" panose="02040503050406030204" pitchFamily="18" charset="0"/>
                              <a:ea typeface="Cambria Math" panose="02040503050406030204" pitchFamily="18" charset="0"/>
                            </a:rPr>
                          </m:ctrlPr>
                        </m:limLowPr>
                        <m:e>
                          <m:groupChr>
                            <m:groupChrPr>
                              <m:chr m:val="⏟"/>
                              <m:ctrlPr>
                                <a:rPr lang="en-US" altLang="zh-CN" sz="1600" i="1">
                                  <a:latin typeface="Cambria Math" panose="02040503050406030204" pitchFamily="18" charset="0"/>
                                  <a:ea typeface="Cambria Math" panose="02040503050406030204" pitchFamily="18" charset="0"/>
                                </a:rPr>
                              </m:ctrlPr>
                            </m:groupChrPr>
                            <m:e>
                              <m:d>
                                <m:dPr>
                                  <m:begChr m:val="["/>
                                  <m:endChr m:val="]"/>
                                  <m:ctrlPr>
                                    <a:rPr lang="en-US" altLang="zh-CN" sz="1600" i="1">
                                      <a:latin typeface="Cambria Math" panose="02040503050406030204" pitchFamily="18" charset="0"/>
                                    </a:rPr>
                                  </m:ctrlPr>
                                </m:dPr>
                                <m:e>
                                  <m:m>
                                    <m:mPr>
                                      <m:mcs>
                                        <m:mc>
                                          <m:mcPr>
                                            <m:count m:val="1"/>
                                            <m:mcJc m:val="center"/>
                                          </m:mcPr>
                                        </m:mc>
                                      </m:mcs>
                                      <m:ctrlPr>
                                        <a:rPr lang="en-US" altLang="zh-CN" sz="1600" i="1">
                                          <a:latin typeface="Cambria Math" panose="02040503050406030204" pitchFamily="18" charset="0"/>
                                        </a:rPr>
                                      </m:ctrlPr>
                                    </m:mPr>
                                    <m:mr>
                                      <m:e>
                                        <m:sSub>
                                          <m:sSubPr>
                                            <m:ctrlPr>
                                              <a:rPr lang="en-US" altLang="zh-CN" sz="1600" i="1">
                                                <a:latin typeface="Cambria Math" panose="02040503050406030204" pitchFamily="18" charset="0"/>
                                                <a:ea typeface="Cambria Math" panose="02040503050406030204" pitchFamily="18" charset="0"/>
                                              </a:rPr>
                                            </m:ctrlPr>
                                          </m:sSubPr>
                                          <m:e>
                                            <m:r>
                                              <m:rPr>
                                                <m:sty m:val="p"/>
                                              </m:rP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acc>
                                              <m:accPr>
                                                <m:chr m:val="⃗"/>
                                                <m:ctrlPr>
                                                  <a:rPr lang="en-US" altLang="zh-CN" sz="1600" i="1">
                                                    <a:latin typeface="Cambria Math" panose="02040503050406030204" pitchFamily="18" charset="0"/>
                                                    <a:ea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𝑢</m:t>
                                                </m:r>
                                              </m:e>
                                            </m:acc>
                                          </m:e>
                                          <m:sub>
                                            <m:r>
                                              <a:rPr lang="en-US" altLang="zh-CN" sz="1600" i="1">
                                                <a:latin typeface="Cambria Math" panose="02040503050406030204" pitchFamily="18" charset="0"/>
                                                <a:ea typeface="Cambria Math" panose="02040503050406030204" pitchFamily="18" charset="0"/>
                                              </a:rPr>
                                              <m:t>0,0</m:t>
                                            </m:r>
                                          </m:sub>
                                        </m:sSub>
                                      </m:e>
                                    </m:mr>
                                    <m:mr>
                                      <m:e>
                                        <m:r>
                                          <m:rPr>
                                            <m:brk m:alnAt="7"/>
                                          </m:rPr>
                                          <a:rPr lang="en-US" altLang="zh-CN" sz="1600" i="1">
                                            <a:latin typeface="Cambria Math" panose="02040503050406030204" pitchFamily="18" charset="0"/>
                                          </a:rPr>
                                          <m:t>⋮</m:t>
                                        </m:r>
                                      </m:e>
                                    </m:mr>
                                    <m:mr>
                                      <m:e>
                                        <m:r>
                                          <m:rPr>
                                            <m:sty m:val="p"/>
                                          </m:rP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acc>
                                              <m:accPr>
                                                <m:chr m:val="⃗"/>
                                                <m:ctrlPr>
                                                  <a:rPr lang="en-US" altLang="zh-CN" sz="1600" i="1">
                                                    <a:latin typeface="Cambria Math" panose="02040503050406030204" pitchFamily="18" charset="0"/>
                                                    <a:ea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𝑢</m:t>
                                                </m:r>
                                              </m:e>
                                            </m:acc>
                                          </m:e>
                                          <m:sub>
                                            <m:r>
                                              <a:rPr lang="en-US" altLang="zh-CN" sz="1600" i="1">
                                                <a:latin typeface="Cambria Math" panose="02040503050406030204" pitchFamily="18" charset="0"/>
                                                <a:ea typeface="Cambria Math" panose="02040503050406030204" pitchFamily="18" charset="0"/>
                                              </a:rPr>
                                              <m:t>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sub>
                                        </m:sSub>
                                      </m:e>
                                    </m:mr>
                                  </m:m>
                                </m:e>
                              </m:d>
                            </m:e>
                          </m:groupChr>
                        </m:e>
                        <m:lim>
                          <m:r>
                            <a:rPr lang="en-US" altLang="zh-CN" sz="1600" i="1">
                              <a:latin typeface="Cambria Math" panose="02040503050406030204" pitchFamily="18" charset="0"/>
                              <a:ea typeface="Cambria Math" panose="02040503050406030204" pitchFamily="18" charset="0"/>
                            </a:rPr>
                            <m:t>𝑂</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r>
                            <a:rPr lang="en-US" altLang="zh-CN" sz="1600" i="1">
                              <a:latin typeface="Cambria Math" panose="02040503050406030204" pitchFamily="18" charset="0"/>
                              <a:ea typeface="Cambria Math" panose="02040503050406030204" pitchFamily="18" charset="0"/>
                            </a:rPr>
                            <m:t>)</m:t>
                          </m:r>
                        </m:lim>
                      </m:limLow>
                    </m:oMath>
                  </m:oMathPara>
                </a14:m>
                <a:endParaRPr lang="zh-CN" altLang="en-US" sz="1600" dirty="0"/>
              </a:p>
            </p:txBody>
          </p:sp>
        </mc:Choice>
        <mc:Fallback xmlns="">
          <p:sp>
            <p:nvSpPr>
              <p:cNvPr id="7" name="矩形 6">
                <a:extLst>
                  <a:ext uri="{FF2B5EF4-FFF2-40B4-BE49-F238E27FC236}">
                    <a16:creationId xmlns:a16="http://schemas.microsoft.com/office/drawing/2014/main" id="{4D55211E-8195-40AC-A228-A2CCA1A08CBC}"/>
                  </a:ext>
                </a:extLst>
              </p:cNvPr>
              <p:cNvSpPr>
                <a:spLocks noRot="1" noChangeAspect="1" noMove="1" noResize="1" noEditPoints="1" noAdjustHandles="1" noChangeArrowheads="1" noChangeShapeType="1" noTextEdit="1"/>
              </p:cNvSpPr>
              <p:nvPr/>
            </p:nvSpPr>
            <p:spPr>
              <a:xfrm>
                <a:off x="7678539" y="3727895"/>
                <a:ext cx="4513461" cy="1110689"/>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0996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fontScale="92500" lnSpcReduction="10000"/>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基于力的流体模拟</a:t>
            </a:r>
            <a:endParaRPr kumimoji="1" lang="en-US" altLang="zh-CN" dirty="0"/>
          </a:p>
          <a:p>
            <a:pPr lvl="1"/>
            <a:r>
              <a:rPr kumimoji="1" lang="en-US" altLang="zh-CN" dirty="0"/>
              <a:t>NS</a:t>
            </a:r>
            <a:r>
              <a:rPr kumimoji="1" lang="zh-CN" altLang="en-US" dirty="0"/>
              <a:t>方程的介绍</a:t>
            </a:r>
            <a:endParaRPr kumimoji="1" lang="en-US" altLang="zh-CN" dirty="0"/>
          </a:p>
          <a:p>
            <a:pPr lvl="1"/>
            <a:r>
              <a:rPr kumimoji="1" lang="zh-CN" altLang="en-US" dirty="0"/>
              <a:t>向量微分基础</a:t>
            </a:r>
            <a:endParaRPr kumimoji="1" lang="en-US" altLang="zh-CN" dirty="0"/>
          </a:p>
          <a:p>
            <a:pPr lvl="1"/>
            <a:r>
              <a:rPr kumimoji="1" lang="en-US" altLang="zh-CN" dirty="0"/>
              <a:t>NS</a:t>
            </a:r>
            <a:r>
              <a:rPr kumimoji="1" lang="zh-CN" altLang="en-US" dirty="0"/>
              <a:t>方程的推导</a:t>
            </a:r>
            <a:endParaRPr kumimoji="1" lang="en-US" altLang="zh-CN" dirty="0"/>
          </a:p>
          <a:p>
            <a:pPr lvl="1"/>
            <a:r>
              <a:rPr kumimoji="1" lang="zh-CN" altLang="en-US" dirty="0"/>
              <a:t>基于欧拉视角求解</a:t>
            </a:r>
            <a:r>
              <a:rPr kumimoji="1" lang="en-US" altLang="zh-CN" dirty="0"/>
              <a:t>NS</a:t>
            </a:r>
            <a:r>
              <a:rPr kumimoji="1" lang="zh-CN" altLang="en-US" dirty="0"/>
              <a:t>方程</a:t>
            </a:r>
            <a:endParaRPr kumimoji="1" lang="en-US" altLang="zh-CN" dirty="0"/>
          </a:p>
          <a:p>
            <a:pPr lvl="1"/>
            <a:r>
              <a:rPr kumimoji="1" lang="zh-CN" altLang="en-US" dirty="0"/>
              <a:t>基于拉格朗日视角求解</a:t>
            </a:r>
            <a:r>
              <a:rPr kumimoji="1" lang="en-US" altLang="zh-CN" dirty="0"/>
              <a:t>NS</a:t>
            </a:r>
            <a:r>
              <a:rPr kumimoji="1" lang="zh-CN" altLang="en-US" dirty="0"/>
              <a:t>方程</a:t>
            </a:r>
            <a:endParaRPr kumimoji="1" lang="en-US" altLang="zh-CN" dirty="0"/>
          </a:p>
          <a:p>
            <a:r>
              <a:rPr kumimoji="1" lang="zh-CN" altLang="en-US" dirty="0"/>
              <a:t>基于约束的流体模拟</a:t>
            </a:r>
            <a:endParaRPr kumimoji="1" lang="en-US" altLang="zh-CN" dirty="0"/>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4"/>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组合 166">
            <a:extLst>
              <a:ext uri="{FF2B5EF4-FFF2-40B4-BE49-F238E27FC236}">
                <a16:creationId xmlns:a16="http://schemas.microsoft.com/office/drawing/2014/main" id="{54011C37-ACC3-40A5-8616-B1C49F49BC0E}"/>
              </a:ext>
            </a:extLst>
          </p:cNvPr>
          <p:cNvGrpSpPr/>
          <p:nvPr/>
        </p:nvGrpSpPr>
        <p:grpSpPr>
          <a:xfrm>
            <a:off x="9057648" y="4302322"/>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491120" y="4496407"/>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166"/>
                                        </p:tgtEl>
                                        <p:attrNameLst>
                                          <p:attrName>style.visibility</p:attrName>
                                        </p:attrNameLst>
                                      </p:cBhvr>
                                      <p:to>
                                        <p:strVal val="visible"/>
                                      </p:to>
                                    </p:set>
                                    <p:animEffect transition="in" filter="fade">
                                      <p:cBhvr>
                                        <p:cTn id="21" dur="500"/>
                                        <p:tgtEl>
                                          <p:spTgt spid="16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7"/>
                                        </p:tgtEl>
                                        <p:attrNameLst>
                                          <p:attrName>style.visibility</p:attrName>
                                        </p:attrNameLst>
                                      </p:cBhvr>
                                      <p:to>
                                        <p:strVal val="visible"/>
                                      </p:to>
                                    </p:set>
                                    <p:animEffect transition="in" filter="fade">
                                      <p:cBhvr>
                                        <p:cTn id="26" dur="500"/>
                                        <p:tgtEl>
                                          <p:spTgt spid="16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边界粒子体积大小对流体密度的影响：</a:t>
                </a:r>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a:solidFill>
                          <a:schemeClr val="accent2"/>
                        </a:solidFill>
                        <a:latin typeface="Cambria Math" panose="02040503050406030204" pitchFamily="18" charset="0"/>
                      </a:rPr>
                      <m:t>=</m:t>
                    </m:r>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𝑉</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b="0" i="1" smtClean="0">
                                    <a:solidFill>
                                      <a:schemeClr val="accent2"/>
                                    </a:solidFill>
                                    <a:latin typeface="Cambria Math" panose="02040503050406030204" pitchFamily="18" charset="0"/>
                                  </a:rPr>
                                  <m:t>𝑘</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两个流体粒子之间的压力：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solidFill>
                              <a:schemeClr val="accent1"/>
                            </a:solidFill>
                            <a:latin typeface="Cambria Math" panose="02040503050406030204" pitchFamily="18" charset="0"/>
                          </a:rPr>
                        </m:ctrlPr>
                      </m:fPr>
                      <m:num>
                        <m:sSub>
                          <m:sSubPr>
                            <m:ctrlPr>
                              <a:rPr lang="en-US" altLang="zh-CN" sz="1800" b="0" i="1" smtClean="0">
                                <a:solidFill>
                                  <a:schemeClr val="accent1"/>
                                </a:solidFill>
                                <a:latin typeface="Cambria Math" panose="02040503050406030204" pitchFamily="18" charset="0"/>
                              </a:rPr>
                            </m:ctrlPr>
                          </m:sSubPr>
                          <m:e>
                            <m:r>
                              <a:rPr lang="en-US" altLang="zh-CN" sz="1800" b="0" i="1" smtClean="0">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𝑗</m:t>
                            </m:r>
                          </m:sub>
                        </m:sSub>
                      </m:num>
                      <m:den>
                        <m:sSub>
                          <m:sSubPr>
                            <m:ctrlPr>
                              <a:rPr lang="en-US" altLang="zh-CN" sz="1800" b="0" i="1" smtClean="0">
                                <a:solidFill>
                                  <a:schemeClr val="accent1"/>
                                </a:solidFill>
                                <a:latin typeface="Cambria Math" panose="02040503050406030204" pitchFamily="18" charset="0"/>
                              </a:rPr>
                            </m:ctrlPr>
                          </m:sSubPr>
                          <m:e>
                            <m:r>
                              <a:rPr lang="zh-CN" altLang="en-US" sz="1800" b="0" i="1" smtClean="0">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𝑖</m:t>
                            </m:r>
                          </m:sub>
                        </m:sSub>
                        <m:sSub>
                          <m:sSubPr>
                            <m:ctrlPr>
                              <a:rPr lang="en-US" altLang="zh-CN" sz="1800" i="1">
                                <a:solidFill>
                                  <a:schemeClr val="accent1"/>
                                </a:solidFill>
                                <a:latin typeface="Cambria Math" panose="02040503050406030204" pitchFamily="18" charset="0"/>
                              </a:rPr>
                            </m:ctrlPr>
                          </m:sSubPr>
                          <m:e>
                            <m:r>
                              <a:rPr lang="zh-CN" altLang="en-US" sz="1800" i="1">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smtClean="0">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𝑥</m:t>
                            </m:r>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r>
                              <a:rPr lang="en-US" altLang="zh-CN" sz="1800" i="1">
                                <a:solidFill>
                                  <a:schemeClr val="accent1"/>
                                </a:solidFill>
                                <a:latin typeface="Cambria Math" panose="02040503050406030204" pitchFamily="18" charset="0"/>
                              </a:rPr>
                              <m:t>𝑥</m:t>
                            </m:r>
                          </m:sub>
                          <m:sup>
                            <m:r>
                              <a:rPr lang="en-US" altLang="zh-CN" sz="1800" i="1">
                                <a:solidFill>
                                  <a:schemeClr val="accent1"/>
                                </a:solidFill>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𝑗</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smtClean="0">
                        <a:solidFill>
                          <a:schemeClr val="accent1"/>
                        </a:solidFill>
                        <a:latin typeface="Cambria Math" panose="02040503050406030204" pitchFamily="18" charset="0"/>
                      </a:rPr>
                      <m:t>(</m:t>
                    </m:r>
                    <m:f>
                      <m:fPr>
                        <m:ctrlPr>
                          <a:rPr lang="en-US" altLang="zh-CN" sz="1800" i="1">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up>
                            <m:r>
                              <a:rPr lang="en-US" altLang="zh-CN" sz="1800" i="1">
                                <a:solidFill>
                                  <a:schemeClr val="accent1"/>
                                </a:solidFill>
                                <a:latin typeface="Cambria Math" panose="02040503050406030204" pitchFamily="18" charset="0"/>
                              </a:rPr>
                              <m:t>2</m:t>
                            </m:r>
                          </m:sup>
                        </m:sSubSup>
                      </m:den>
                    </m:f>
                    <m:r>
                      <a:rPr lang="en-US" altLang="zh-CN" sz="1800" i="1">
                        <a:solidFill>
                          <a:schemeClr val="accent1"/>
                        </a:solidFill>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对流</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6921960" y="4406649"/>
            <a:ext cx="3438192" cy="2221769"/>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423810" y="4318801"/>
            <a:ext cx="3438202" cy="2303791"/>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228620"/>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323"/>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300595"/>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5188" y="365375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7917"/>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751647"/>
            <a:ext cx="342496" cy="342496"/>
          </a:xfrm>
          <a:prstGeom prst="rect">
            <a:avLst/>
          </a:prstGeom>
        </p:spPr>
      </p:pic>
      <p:pic>
        <p:nvPicPr>
          <p:cNvPr id="105" name="图片 104" descr="图标&#10;&#10;描述已自动生成">
            <a:extLst>
              <a:ext uri="{FF2B5EF4-FFF2-40B4-BE49-F238E27FC236}">
                <a16:creationId xmlns:a16="http://schemas.microsoft.com/office/drawing/2014/main" id="{74B8B5C4-5FD8-4929-AB9F-0E5FB675A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3202699"/>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t>“岿然不动”</a:t>
            </a:r>
            <a:endParaRPr lang="en-US" altLang="zh-CN"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“随波逐流”</a:t>
            </a:r>
            <a:endParaRPr lang="en-US" altLang="zh-CN" dirty="0"/>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pPr lvl="1"/>
            <a:r>
              <a:rPr lang="zh-CN" altLang="en-US" dirty="0"/>
              <a:t>作为最普适的流体运动方程，它适用于可压缩变粘度的粘性流体的运动</a:t>
            </a:r>
            <a:endParaRPr lang="en-US" altLang="zh-CN" dirty="0"/>
          </a:p>
          <a:p>
            <a:r>
              <a:rPr lang="zh-CN" altLang="en-US" dirty="0"/>
              <a:t>千禧年七大数学难题之一</a:t>
            </a:r>
            <a:endParaRPr lang="en-US" altLang="zh-CN" dirty="0"/>
          </a:p>
          <a:p>
            <a:pPr lvl="1"/>
            <a:r>
              <a:rPr lang="zh-CN" altLang="en-US" dirty="0"/>
              <a:t>任意位置，任意时间，唯一</a:t>
            </a:r>
            <a:endParaRPr lang="en-US" altLang="zh-CN" dirty="0"/>
          </a:p>
          <a:p>
            <a:pPr lvl="1"/>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5393642" y="2991979"/>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5311346" y="5506087"/>
            <a:ext cx="6983408" cy="1106008"/>
          </a:xfrm>
          <a:prstGeom prst="rect">
            <a:avLst/>
          </a:prstGeom>
        </p:spPr>
        <p:txBody>
          <a:bodyPr wrap="square">
            <a:spAutoFit/>
          </a:bodyPr>
          <a:lstStyle/>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纳维在</a:t>
            </a:r>
            <a:r>
              <a:rPr lang="en-US" altLang="zh-CN" sz="1400" dirty="0">
                <a:latin typeface="微软雅黑 Light" panose="020B0502040204020203" pitchFamily="34" charset="-122"/>
                <a:ea typeface="微软雅黑 Light" panose="020B0502040204020203" pitchFamily="34" charset="-122"/>
              </a:rPr>
              <a:t>1761</a:t>
            </a:r>
            <a:r>
              <a:rPr lang="zh-CN" altLang="en-US" sz="1400" dirty="0">
                <a:latin typeface="微软雅黑 Light" panose="020B0502040204020203" pitchFamily="34" charset="-122"/>
                <a:ea typeface="微软雅黑 Light" panose="020B0502040204020203" pitchFamily="34" charset="-122"/>
              </a:rPr>
              <a:t>年提出了流体运动的粘度理论</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400" dirty="0">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77AA02BF-7B80-4BE3-ABAC-624BD412D21A}"/>
              </a:ext>
            </a:extLst>
          </p:cNvPr>
          <p:cNvPicPr>
            <a:picLocks noChangeAspect="1"/>
          </p:cNvPicPr>
          <p:nvPr/>
        </p:nvPicPr>
        <p:blipFill>
          <a:blip r:embed="rId4"/>
          <a:stretch>
            <a:fillRect/>
          </a:stretch>
        </p:blipFill>
        <p:spPr>
          <a:xfrm>
            <a:off x="1220685" y="4223555"/>
            <a:ext cx="4056085" cy="2565064"/>
          </a:xfrm>
          <a:prstGeom prst="rect">
            <a:avLst/>
          </a:prstGeom>
        </p:spPr>
      </p:pic>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0"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28180</TotalTime>
  <Words>3944</Words>
  <Application>Microsoft Office PowerPoint</Application>
  <PresentationFormat>宽屏</PresentationFormat>
  <Paragraphs>735</Paragraphs>
  <Slides>63</Slides>
  <Notes>47</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63</vt:i4>
      </vt:variant>
    </vt:vector>
  </HeadingPairs>
  <TitlesOfParts>
    <vt:vector size="72"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认识流体</vt:lpstr>
      <vt:lpstr>观察流体——两种不同的视角</vt:lpstr>
      <vt:lpstr>流体力学的”白月光”——NS方程</vt:lpstr>
      <vt:lpstr>向量微分基础</vt:lpstr>
      <vt:lpstr>Nabla算子</vt:lpstr>
      <vt:lpstr>梯度 (Gradient)</vt:lpstr>
      <vt:lpstr>散度 (Divergence)</vt:lpstr>
      <vt:lpstr>旋度 (Curl)</vt:lpstr>
      <vt:lpstr>旋度 (Curl)</vt:lpstr>
      <vt:lpstr>拉普拉斯算子(Laplacian)</vt:lpstr>
      <vt:lpstr>物质导数(material derivative)</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欧拉网格和拉格朗日粒子法的比较</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597</cp:revision>
  <dcterms:created xsi:type="dcterms:W3CDTF">2021-05-31T06:56:37Z</dcterms:created>
  <dcterms:modified xsi:type="dcterms:W3CDTF">2021-06-30T07:11:20Z</dcterms:modified>
</cp:coreProperties>
</file>